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36"/>
  </p:notesMasterIdLst>
  <p:sldIdLst>
    <p:sldId id="273" r:id="rId2"/>
    <p:sldId id="257" r:id="rId3"/>
    <p:sldId id="287" r:id="rId4"/>
    <p:sldId id="265" r:id="rId5"/>
    <p:sldId id="301" r:id="rId6"/>
    <p:sldId id="280" r:id="rId7"/>
    <p:sldId id="275" r:id="rId8"/>
    <p:sldId id="277" r:id="rId9"/>
    <p:sldId id="264" r:id="rId10"/>
    <p:sldId id="289" r:id="rId11"/>
    <p:sldId id="300" r:id="rId12"/>
    <p:sldId id="270" r:id="rId13"/>
    <p:sldId id="302" r:id="rId14"/>
    <p:sldId id="303" r:id="rId15"/>
    <p:sldId id="304" r:id="rId16"/>
    <p:sldId id="305" r:id="rId17"/>
    <p:sldId id="306" r:id="rId18"/>
    <p:sldId id="307" r:id="rId19"/>
    <p:sldId id="308" r:id="rId20"/>
    <p:sldId id="309" r:id="rId21"/>
    <p:sldId id="310" r:id="rId22"/>
    <p:sldId id="311" r:id="rId23"/>
    <p:sldId id="312" r:id="rId24"/>
    <p:sldId id="324" r:id="rId25"/>
    <p:sldId id="314" r:id="rId26"/>
    <p:sldId id="315" r:id="rId27"/>
    <p:sldId id="325" r:id="rId28"/>
    <p:sldId id="317" r:id="rId29"/>
    <p:sldId id="326" r:id="rId30"/>
    <p:sldId id="319" r:id="rId31"/>
    <p:sldId id="320" r:id="rId32"/>
    <p:sldId id="321" r:id="rId33"/>
    <p:sldId id="327" r:id="rId34"/>
    <p:sldId id="323" r:id="rId35"/>
  </p:sldIdLst>
  <p:sldSz cx="9144000" cy="6858000" type="screen4x3"/>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FF99"/>
    <a:srgbClr val="FF66CC"/>
    <a:srgbClr val="9966FF"/>
    <a:srgbClr val="66FFCC"/>
    <a:srgbClr val="008000"/>
    <a:srgbClr val="CCFFCC"/>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67759" autoAdjust="0"/>
  </p:normalViewPr>
  <p:slideViewPr>
    <p:cSldViewPr snapToGrid="0">
      <p:cViewPr varScale="1">
        <p:scale>
          <a:sx n="74" d="100"/>
          <a:sy n="74" d="100"/>
        </p:scale>
        <p:origin x="2124"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1" d="100"/>
          <a:sy n="61" d="100"/>
        </p:scale>
        <p:origin x="3254"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5659" cy="498056"/>
          </a:xfrm>
          <a:prstGeom prst="rect">
            <a:avLst/>
          </a:prstGeom>
        </p:spPr>
        <p:txBody>
          <a:bodyPr vert="horz" lIns="91431" tIns="45715" rIns="91431" bIns="45715" rtlCol="0"/>
          <a:lstStyle>
            <a:lvl1pPr algn="l">
              <a:defRPr sz="1200"/>
            </a:lvl1pPr>
          </a:lstStyle>
          <a:p>
            <a:endParaRPr lang="en-US"/>
          </a:p>
        </p:txBody>
      </p:sp>
      <p:sp>
        <p:nvSpPr>
          <p:cNvPr id="3" name="日期版面配置區 2"/>
          <p:cNvSpPr>
            <a:spLocks noGrp="1"/>
          </p:cNvSpPr>
          <p:nvPr>
            <p:ph type="dt" idx="1"/>
          </p:nvPr>
        </p:nvSpPr>
        <p:spPr>
          <a:xfrm>
            <a:off x="3850445" y="0"/>
            <a:ext cx="2945659" cy="498056"/>
          </a:xfrm>
          <a:prstGeom prst="rect">
            <a:avLst/>
          </a:prstGeom>
        </p:spPr>
        <p:txBody>
          <a:bodyPr vert="horz" lIns="91431" tIns="45715" rIns="91431" bIns="45715" rtlCol="0"/>
          <a:lstStyle>
            <a:lvl1pPr algn="r">
              <a:defRPr sz="1200"/>
            </a:lvl1pPr>
          </a:lstStyle>
          <a:p>
            <a:fld id="{97CB2DDB-898A-451D-9FDE-EDE10B71A790}" type="datetimeFigureOut">
              <a:rPr lang="en-US" smtClean="0"/>
              <a:pPr/>
              <a:t>3/26/2020</a:t>
            </a:fld>
            <a:endParaRPr lang="en-US"/>
          </a:p>
        </p:txBody>
      </p:sp>
      <p:sp>
        <p:nvSpPr>
          <p:cNvPr id="4" name="投影片圖像版面配置區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31" tIns="45715" rIns="91431" bIns="45715" rtlCol="0" anchor="ctr"/>
          <a:lstStyle/>
          <a:p>
            <a:endParaRPr lang="en-US"/>
          </a:p>
        </p:txBody>
      </p:sp>
      <p:sp>
        <p:nvSpPr>
          <p:cNvPr id="5" name="備忘稿版面配置區 4"/>
          <p:cNvSpPr>
            <a:spLocks noGrp="1"/>
          </p:cNvSpPr>
          <p:nvPr>
            <p:ph type="body" sz="quarter" idx="3"/>
          </p:nvPr>
        </p:nvSpPr>
        <p:spPr>
          <a:xfrm>
            <a:off x="679768" y="4777196"/>
            <a:ext cx="5438140" cy="3908614"/>
          </a:xfrm>
          <a:prstGeom prst="rect">
            <a:avLst/>
          </a:prstGeom>
        </p:spPr>
        <p:txBody>
          <a:bodyPr vert="horz" lIns="91431" tIns="45715" rIns="91431" bIns="45715"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6" name="頁尾版面配置區 5"/>
          <p:cNvSpPr>
            <a:spLocks noGrp="1"/>
          </p:cNvSpPr>
          <p:nvPr>
            <p:ph type="ftr" sz="quarter" idx="4"/>
          </p:nvPr>
        </p:nvSpPr>
        <p:spPr>
          <a:xfrm>
            <a:off x="2" y="9428585"/>
            <a:ext cx="2945659" cy="498055"/>
          </a:xfrm>
          <a:prstGeom prst="rect">
            <a:avLst/>
          </a:prstGeom>
        </p:spPr>
        <p:txBody>
          <a:bodyPr vert="horz" lIns="91431" tIns="45715" rIns="91431" bIns="45715" rtlCol="0" anchor="b"/>
          <a:lstStyle>
            <a:lvl1pPr algn="l">
              <a:defRPr sz="1200"/>
            </a:lvl1pPr>
          </a:lstStyle>
          <a:p>
            <a:endParaRPr lang="en-US"/>
          </a:p>
        </p:txBody>
      </p:sp>
      <p:sp>
        <p:nvSpPr>
          <p:cNvPr id="7" name="投影片編號版面配置區 6"/>
          <p:cNvSpPr>
            <a:spLocks noGrp="1"/>
          </p:cNvSpPr>
          <p:nvPr>
            <p:ph type="sldNum" sz="quarter" idx="5"/>
          </p:nvPr>
        </p:nvSpPr>
        <p:spPr>
          <a:xfrm>
            <a:off x="3850445" y="9428585"/>
            <a:ext cx="2945659" cy="498055"/>
          </a:xfrm>
          <a:prstGeom prst="rect">
            <a:avLst/>
          </a:prstGeom>
        </p:spPr>
        <p:txBody>
          <a:bodyPr vert="horz" lIns="91431" tIns="45715" rIns="91431" bIns="45715" rtlCol="0" anchor="b"/>
          <a:lstStyle>
            <a:lvl1pPr algn="r">
              <a:defRPr sz="1200"/>
            </a:lvl1pPr>
          </a:lstStyle>
          <a:p>
            <a:fld id="{7E42749A-72D8-4C66-AA25-C75A121A1976}" type="slidenum">
              <a:rPr lang="en-US" smtClean="0"/>
              <a:pPr/>
              <a:t>‹#›</a:t>
            </a:fld>
            <a:endParaRPr lang="en-US"/>
          </a:p>
        </p:txBody>
      </p:sp>
    </p:spTree>
    <p:extLst>
      <p:ext uri="{BB962C8B-B14F-4D97-AF65-F5344CB8AC3E}">
        <p14:creationId xmlns:p14="http://schemas.microsoft.com/office/powerpoint/2010/main" val="211911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7E42749A-72D8-4C66-AA25-C75A121A1976}" type="slidenum">
              <a:rPr lang="en-US" smtClean="0"/>
              <a:pPr/>
              <a:t>1</a:t>
            </a:fld>
            <a:endParaRPr lang="en-US"/>
          </a:p>
        </p:txBody>
      </p:sp>
    </p:spTree>
    <p:extLst>
      <p:ext uri="{BB962C8B-B14F-4D97-AF65-F5344CB8AC3E}">
        <p14:creationId xmlns:p14="http://schemas.microsoft.com/office/powerpoint/2010/main" val="354731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7E42749A-72D8-4C66-AA25-C75A121A1976}" type="slidenum">
              <a:rPr lang="en-US" smtClean="0"/>
              <a:pPr/>
              <a:t>20</a:t>
            </a:fld>
            <a:endParaRPr lang="en-US"/>
          </a:p>
        </p:txBody>
      </p:sp>
    </p:spTree>
    <p:extLst>
      <p:ext uri="{BB962C8B-B14F-4D97-AF65-F5344CB8AC3E}">
        <p14:creationId xmlns:p14="http://schemas.microsoft.com/office/powerpoint/2010/main" val="47704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7E42749A-72D8-4C66-AA25-C75A121A1976}" type="slidenum">
              <a:rPr lang="en-US" smtClean="0"/>
              <a:pPr/>
              <a:t>22</a:t>
            </a:fld>
            <a:endParaRPr lang="en-US"/>
          </a:p>
        </p:txBody>
      </p:sp>
    </p:spTree>
    <p:extLst>
      <p:ext uri="{BB962C8B-B14F-4D97-AF65-F5344CB8AC3E}">
        <p14:creationId xmlns:p14="http://schemas.microsoft.com/office/powerpoint/2010/main" val="276896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65225" y="1239838"/>
            <a:ext cx="4467225" cy="3351212"/>
          </a:xfrm>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BA12F-33B5-4824-ACDC-EED4155CD4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382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0230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779802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7947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864218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5" name="頁尾版面配置區 4"/>
          <p:cNvSpPr>
            <a:spLocks noGrp="1"/>
          </p:cNvSpPr>
          <p:nvPr>
            <p:ph type="ftr" sz="quarter" idx="11"/>
          </p:nvPr>
        </p:nvSpPr>
        <p:spPr/>
        <p:txBody>
          <a:bodyPr/>
          <a:lstStyle/>
          <a:p>
            <a:endParaRPr lang="en-US" dirty="0"/>
          </a:p>
        </p:txBody>
      </p:sp>
      <p:sp>
        <p:nvSpPr>
          <p:cNvPr id="6" name="投影片編號版面配置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78847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6286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29150" y="1825625"/>
            <a:ext cx="38862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0082741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smtClean="0"/>
              <a:t>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8" name="頁尾版面配置區 7"/>
          <p:cNvSpPr>
            <a:spLocks noGrp="1"/>
          </p:cNvSpPr>
          <p:nvPr>
            <p:ph type="ftr" sz="quarter" idx="11"/>
          </p:nvPr>
        </p:nvSpPr>
        <p:spPr/>
        <p:txBody>
          <a:bodyPr/>
          <a:lstStyle/>
          <a:p>
            <a:endParaRPr lang="en-US" dirty="0"/>
          </a:p>
        </p:txBody>
      </p:sp>
      <p:sp>
        <p:nvSpPr>
          <p:cNvPr id="9" name="投影片編號版面配置區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08108996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4" name="頁尾版面配置區 3"/>
          <p:cNvSpPr>
            <a:spLocks noGrp="1"/>
          </p:cNvSpPr>
          <p:nvPr>
            <p:ph type="ftr" sz="quarter" idx="11"/>
          </p:nvPr>
        </p:nvSpPr>
        <p:spPr/>
        <p:txBody>
          <a:bodyPr/>
          <a:lstStyle/>
          <a:p>
            <a:endParaRPr lang="en-US" dirty="0"/>
          </a:p>
        </p:txBody>
      </p:sp>
      <p:sp>
        <p:nvSpPr>
          <p:cNvPr id="5" name="投影片編號版面配置區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26061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3" name="頁尾版面配置區 2"/>
          <p:cNvSpPr>
            <a:spLocks noGrp="1"/>
          </p:cNvSpPr>
          <p:nvPr>
            <p:ph type="ftr" sz="quarter" idx="11"/>
          </p:nvPr>
        </p:nvSpPr>
        <p:spPr/>
        <p:txBody>
          <a:bodyPr/>
          <a:lstStyle/>
          <a:p>
            <a:endParaRPr lang="en-US" dirty="0"/>
          </a:p>
        </p:txBody>
      </p:sp>
      <p:sp>
        <p:nvSpPr>
          <p:cNvPr id="4" name="投影片編號版面配置區 3"/>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425455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684084116"/>
      </p:ext>
    </p:extLst>
  </p:cSld>
  <p:clrMapOvr>
    <a:masterClrMapping/>
  </p:clrMapOvr>
  <p:extLst>
    <p:ext uri="{DCECCB84-F9BA-43D5-87BE-67443E8EF086}">
      <p15:sldGuideLst xmlns:p15="http://schemas.microsoft.com/office/powerpoint/2012/main">
        <p15:guide id="1" orient="horz" pos="6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HK"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fld id="{9334D819-9F07-4261-B09B-9E467E5D9002}" type="datetimeFigureOut">
              <a:rPr lang="en-US" smtClean="0"/>
              <a:pPr/>
              <a:t>3/26/2020</a:t>
            </a:fld>
            <a:endParaRPr lang="en-US" dirty="0"/>
          </a:p>
        </p:txBody>
      </p:sp>
      <p:sp>
        <p:nvSpPr>
          <p:cNvPr id="6" name="頁尾版面配置區 5"/>
          <p:cNvSpPr>
            <a:spLocks noGrp="1"/>
          </p:cNvSpPr>
          <p:nvPr>
            <p:ph type="ftr" sz="quarter" idx="11"/>
          </p:nvPr>
        </p:nvSpPr>
        <p:spPr/>
        <p:txBody>
          <a:bodyPr/>
          <a:lstStyle/>
          <a:p>
            <a:endParaRPr lang="en-US" dirty="0"/>
          </a:p>
        </p:txBody>
      </p:sp>
      <p:sp>
        <p:nvSpPr>
          <p:cNvPr id="7" name="投影片編號版面配置區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60895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34D819-9F07-4261-B09B-9E467E5D9002}" type="datetimeFigureOut">
              <a:rPr lang="en-US" smtClean="0"/>
              <a:pPr/>
              <a:t>3/26/2020</a:t>
            </a:fld>
            <a:endParaRPr lang="en-US" dirty="0"/>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76480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H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94" userDrawn="1">
          <p15:clr>
            <a:srgbClr val="F26B43"/>
          </p15:clr>
        </p15:guide>
        <p15:guide id="2" pos="5400" userDrawn="1">
          <p15:clr>
            <a:srgbClr val="F26B43"/>
          </p15:clr>
        </p15:guide>
        <p15:guide id="3" orient="horz" pos="4008" userDrawn="1">
          <p15:clr>
            <a:srgbClr val="F26B43"/>
          </p15:clr>
        </p15:guide>
        <p15:guide id="4" orient="horz" pos="1440" userDrawn="1">
          <p15:clr>
            <a:srgbClr val="F26B43"/>
          </p15:clr>
        </p15:guide>
        <p15:guide id="5" orient="horz" pos="3720" userDrawn="1">
          <p15:clr>
            <a:srgbClr val="F26B43"/>
          </p15:clr>
        </p15:guide>
        <p15:guide id="6"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D96UulWqsFI" TargetMode="External"/><Relationship Id="rId2" Type="http://schemas.openxmlformats.org/officeDocument/2006/relationships/slideLayout" Target="../slideLayouts/slideLayout2.xml"/><Relationship Id="rId1" Type="http://schemas.openxmlformats.org/officeDocument/2006/relationships/video" Target="https://www.youtube.com/embed/gggtXTuhJek"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www.youtube.com/watch?v=gggtXTuhJe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D9M57hycc7A" TargetMode="External"/><Relationship Id="rId6" Type="http://schemas.openxmlformats.org/officeDocument/2006/relationships/image" Target="../media/image16.png"/><Relationship Id="rId5" Type="http://schemas.openxmlformats.org/officeDocument/2006/relationships/hyperlink" Target="https://www.youtube.com/watch?v=D9M57hycc7A" TargetMode="External"/><Relationship Id="rId4" Type="http://schemas.openxmlformats.org/officeDocument/2006/relationships/hyperlink" Target="https://www.youtube.com/watch?v=D96UulWqsFI"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tartsmart.gov.hk/en/others.aspx?MenuID=125" TargetMode="External"/><Relationship Id="rId2" Type="http://schemas.openxmlformats.org/officeDocument/2006/relationships/hyperlink" Target="https://www.startsmart.gov.hk/en/index.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tartsmart.gov.hk/en/others.aspx?MenuID=9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toothclub.gov.hk/en/en_pandc_download.html" TargetMode="External"/><Relationship Id="rId7" Type="http://schemas.openxmlformats.org/officeDocument/2006/relationships/image" Target="../media/image22.png"/><Relationship Id="rId2" Type="http://schemas.openxmlformats.org/officeDocument/2006/relationships/hyperlink" Target="https://www.toothclub.gov.hk/en/en_pandc.html"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tudenthealth.gov.hk/english/internet/report/report.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hkedcity.net/etv/resource/2218229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hkedcity.net/etv/resource/22182295"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hkedcity.net/etv/resource/2218229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hkedcity.net/etv/resource/22182295"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kedcity.net/etv/resource/1870713412" TargetMode="External"/><Relationship Id="rId2" Type="http://schemas.openxmlformats.org/officeDocument/2006/relationships/hyperlink" Target="https://www.hkedcity.net/etv/resource/22182295"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fhs.gov.hk/english/health_info/child/13039.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startsmart.gov.hk/tc/others.aspx?MenuID=125" TargetMode="External"/><Relationship Id="rId2" Type="http://schemas.openxmlformats.org/officeDocument/2006/relationships/hyperlink" Target="https://www.wetlandpark.gov.hk/en" TargetMode="External"/><Relationship Id="rId1" Type="http://schemas.openxmlformats.org/officeDocument/2006/relationships/slideLayout" Target="../slideLayouts/slideLayout2.xml"/><Relationship Id="rId4" Type="http://schemas.openxmlformats.org/officeDocument/2006/relationships/hyperlink" Target="https://www.wetlandpark.gov.hk/en/download/gadgets-3d-origami"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hyperlink" Target="https://www.hkedcity.net/etv/en/resource/2333591569" TargetMode="Externa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hp.gov.hk/en/healthtopics/content/24/102466.html" TargetMode="Externa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www.chp.gov.hk/tc/resources/464/102466.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www.chp.gov.hk/en/resources/464/102466.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hp.gov.hk/tc/features/102465.html" TargetMode="External"/><Relationship Id="rId2" Type="http://schemas.openxmlformats.org/officeDocument/2006/relationships/hyperlink" Target="https://www.coronavirus.gov.hk/eng/index.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D96UulWqsFI" TargetMode="External"/><Relationship Id="rId2" Type="http://schemas.openxmlformats.org/officeDocument/2006/relationships/slideLayout" Target="../slideLayouts/slideLayout2.xml"/><Relationship Id="rId1" Type="http://schemas.openxmlformats.org/officeDocument/2006/relationships/video" Target="https://www.youtube.com/embed/D96UulWqsFI"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chp.gov.hk/files/her/hand_hygiene_pamphlet.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66982" y="2312283"/>
            <a:ext cx="6566894" cy="1515888"/>
          </a:xfrm>
          <a:noFill/>
        </p:spPr>
        <p:txBody>
          <a:bodyPr>
            <a:noAutofit/>
          </a:bodyPr>
          <a:lstStyle/>
          <a:p>
            <a:r>
              <a:rPr lang="en-US" altLang="zh-HK" sz="6600" b="1" dirty="0" smtClean="0">
                <a:solidFill>
                  <a:srgbClr val="00B0F0"/>
                </a:solidFill>
                <a:latin typeface="+mn-lt"/>
              </a:rPr>
              <a:t>I </a:t>
            </a:r>
            <a:r>
              <a:rPr lang="en-US" altLang="zh-HK" sz="6600" b="1" dirty="0">
                <a:solidFill>
                  <a:srgbClr val="00B0F0"/>
                </a:solidFill>
                <a:latin typeface="+mn-lt"/>
              </a:rPr>
              <a:t>a</a:t>
            </a:r>
            <a:r>
              <a:rPr lang="en-US" altLang="zh-HK" sz="6600" b="1" dirty="0" smtClean="0">
                <a:solidFill>
                  <a:srgbClr val="00B0F0"/>
                </a:solidFill>
                <a:latin typeface="+mn-lt"/>
              </a:rPr>
              <a:t>m a </a:t>
            </a:r>
            <a:r>
              <a:rPr lang="en-US" altLang="zh-HK" sz="6600" b="1" dirty="0">
                <a:solidFill>
                  <a:srgbClr val="00B0F0"/>
                </a:solidFill>
                <a:latin typeface="+mn-lt"/>
              </a:rPr>
              <a:t>H</a:t>
            </a:r>
            <a:r>
              <a:rPr lang="en-US" altLang="zh-HK" sz="6600" b="1" dirty="0" smtClean="0">
                <a:solidFill>
                  <a:srgbClr val="00B0F0"/>
                </a:solidFill>
                <a:latin typeface="+mn-lt"/>
              </a:rPr>
              <a:t>ealthy Kid</a:t>
            </a:r>
            <a:endParaRPr lang="zh-HK" altLang="en-US" sz="6600" b="1" dirty="0">
              <a:solidFill>
                <a:srgbClr val="00B0F0"/>
              </a:solidFill>
              <a:latin typeface="+mn-lt"/>
            </a:endParaRPr>
          </a:p>
        </p:txBody>
      </p:sp>
      <p:sp>
        <p:nvSpPr>
          <p:cNvPr id="3" name="副標題 2"/>
          <p:cNvSpPr>
            <a:spLocks noGrp="1"/>
          </p:cNvSpPr>
          <p:nvPr>
            <p:ph type="subTitle" idx="1"/>
          </p:nvPr>
        </p:nvSpPr>
        <p:spPr>
          <a:xfrm>
            <a:off x="1912419" y="4165509"/>
            <a:ext cx="5143500" cy="1241822"/>
          </a:xfrm>
          <a:noFill/>
          <a:ln>
            <a:solidFill>
              <a:schemeClr val="bg1"/>
            </a:solidFill>
          </a:ln>
        </p:spPr>
        <p:txBody>
          <a:bodyPr>
            <a:normAutofit/>
          </a:bodyPr>
          <a:lstStyle/>
          <a:p>
            <a:endParaRPr lang="en-US" altLang="zh-HK" dirty="0" smtClean="0"/>
          </a:p>
          <a:p>
            <a:r>
              <a:rPr lang="en-US" altLang="zh-TW" sz="5400" dirty="0" smtClean="0">
                <a:solidFill>
                  <a:srgbClr val="008000"/>
                </a:solidFill>
                <a:ea typeface="標楷體" panose="03000509000000000000" pitchFamily="65" charset="-120"/>
              </a:rPr>
              <a:t>(For teachers)</a:t>
            </a:r>
            <a:endParaRPr lang="zh-HK" altLang="en-US" sz="5400" dirty="0">
              <a:solidFill>
                <a:srgbClr val="008000"/>
              </a:solidFill>
              <a:ea typeface="標楷體" panose="03000509000000000000" pitchFamily="65" charset="-120"/>
            </a:endParaRPr>
          </a:p>
        </p:txBody>
      </p:sp>
      <p:pic>
        <p:nvPicPr>
          <p:cNvPr id="5" name="Picture 2" descr="https://www.edb.gov.hk/attachment/tc/curriculum-development/4-key-tasks/moral-civic/mpd2019/Oneness_of_mind.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76384">
            <a:off x="395575" y="525653"/>
            <a:ext cx="2149166" cy="2164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www.edb.gov.hk/attachment/tc/curriculum-development/4-key-tasks/moral-civic/mpd2019/Face_up.png"/>
          <p:cNvPicPr/>
          <p:nvPr/>
        </p:nvPicPr>
        <p:blipFill>
          <a:blip r:embed="rId4">
            <a:extLst>
              <a:ext uri="{28A0092B-C50C-407E-A947-70E740481C1C}">
                <a14:useLocalDpi xmlns:a14="http://schemas.microsoft.com/office/drawing/2010/main" val="0"/>
              </a:ext>
            </a:extLst>
          </a:blip>
          <a:srcRect/>
          <a:stretch>
            <a:fillRect/>
          </a:stretch>
        </p:blipFill>
        <p:spPr bwMode="auto">
          <a:xfrm rot="760119">
            <a:off x="6588865" y="4412617"/>
            <a:ext cx="1990522" cy="202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22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10</a:t>
            </a:fld>
            <a:endParaRPr lang="en-US" sz="1500" dirty="0">
              <a:solidFill>
                <a:srgbClr val="DE7E18">
                  <a:lumMod val="50000"/>
                </a:srgbClr>
              </a:solidFill>
              <a:latin typeface="Century Gothic" panose="020B0502020202020204"/>
            </a:endParaRPr>
          </a:p>
        </p:txBody>
      </p:sp>
      <p:grpSp>
        <p:nvGrpSpPr>
          <p:cNvPr id="9" name="群組 8"/>
          <p:cNvGrpSpPr/>
          <p:nvPr/>
        </p:nvGrpSpPr>
        <p:grpSpPr>
          <a:xfrm>
            <a:off x="168224" y="413912"/>
            <a:ext cx="8785860" cy="5854261"/>
            <a:chOff x="189580" y="413912"/>
            <a:chExt cx="8785860" cy="5854261"/>
          </a:xfrm>
        </p:grpSpPr>
        <p:pic>
          <p:nvPicPr>
            <p:cNvPr id="4" name="圖片 3"/>
            <p:cNvPicPr/>
            <p:nvPr/>
          </p:nvPicPr>
          <p:blipFill rotWithShape="1">
            <a:blip r:embed="rId2"/>
            <a:srcRect l="15392" t="24016" r="16872" b="13405"/>
            <a:stretch/>
          </p:blipFill>
          <p:spPr bwMode="auto">
            <a:xfrm>
              <a:off x="189580" y="413912"/>
              <a:ext cx="8785860" cy="5854261"/>
            </a:xfrm>
            <a:prstGeom prst="rect">
              <a:avLst/>
            </a:prstGeom>
            <a:ln>
              <a:noFill/>
            </a:ln>
            <a:extLst>
              <a:ext uri="{53640926-AAD7-44D8-BBD7-CCE9431645EC}">
                <a14:shadowObscured xmlns:a14="http://schemas.microsoft.com/office/drawing/2010/main"/>
              </a:ext>
            </a:extLst>
          </p:spPr>
        </p:pic>
        <p:sp>
          <p:nvSpPr>
            <p:cNvPr id="2" name="圓角矩形 1"/>
            <p:cNvSpPr/>
            <p:nvPr/>
          </p:nvSpPr>
          <p:spPr>
            <a:xfrm>
              <a:off x="315310" y="1103586"/>
              <a:ext cx="2123090" cy="465608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圓角矩形 5"/>
            <p:cNvSpPr/>
            <p:nvPr/>
          </p:nvSpPr>
          <p:spPr>
            <a:xfrm>
              <a:off x="4656084" y="1103586"/>
              <a:ext cx="2070538" cy="4971393"/>
            </a:xfrm>
            <a:prstGeom prst="roundRect">
              <a:avLst>
                <a:gd name="adj" fmla="val 753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圓角矩形 6"/>
            <p:cNvSpPr/>
            <p:nvPr/>
          </p:nvSpPr>
          <p:spPr>
            <a:xfrm>
              <a:off x="2554014" y="1103585"/>
              <a:ext cx="2028496" cy="374168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圓角矩形 7"/>
            <p:cNvSpPr/>
            <p:nvPr/>
          </p:nvSpPr>
          <p:spPr>
            <a:xfrm>
              <a:off x="6831892" y="1103585"/>
              <a:ext cx="2038277" cy="244891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HK" altLang="en-US"/>
            </a:p>
          </p:txBody>
        </p:sp>
      </p:grpSp>
    </p:spTree>
    <p:extLst>
      <p:ext uri="{BB962C8B-B14F-4D97-AF65-F5344CB8AC3E}">
        <p14:creationId xmlns:p14="http://schemas.microsoft.com/office/powerpoint/2010/main" val="1397718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p:nvPr/>
        </p:nvPicPr>
        <p:blipFill rotWithShape="1">
          <a:blip r:embed="rId2"/>
          <a:srcRect l="15392" t="24016" r="16872" b="13405"/>
          <a:stretch/>
        </p:blipFill>
        <p:spPr bwMode="auto">
          <a:xfrm>
            <a:off x="189580" y="399393"/>
            <a:ext cx="8785860" cy="5854261"/>
          </a:xfrm>
          <a:prstGeom prst="rect">
            <a:avLst/>
          </a:prstGeom>
          <a:ln>
            <a:noFill/>
          </a:ln>
          <a:extLst>
            <a:ext uri="{53640926-AAD7-44D8-BBD7-CCE9431645EC}">
              <a14:shadowObscured xmlns:a14="http://schemas.microsoft.com/office/drawing/2010/main"/>
            </a:ext>
          </a:extLst>
        </p:spPr>
      </p:pic>
      <p:sp>
        <p:nvSpPr>
          <p:cNvPr id="3"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11</a:t>
            </a:fld>
            <a:endParaRPr lang="en-US" sz="1500" dirty="0">
              <a:solidFill>
                <a:srgbClr val="DE7E18">
                  <a:lumMod val="50000"/>
                </a:srgbClr>
              </a:solidFill>
              <a:latin typeface="Century Gothic" panose="020B0502020202020204"/>
            </a:endParaRPr>
          </a:p>
        </p:txBody>
      </p:sp>
    </p:spTree>
    <p:extLst>
      <p:ext uri="{BB962C8B-B14F-4D97-AF65-F5344CB8AC3E}">
        <p14:creationId xmlns:p14="http://schemas.microsoft.com/office/powerpoint/2010/main" val="2671941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l="8629" t="11792" r="68871" b="6774"/>
          <a:stretch/>
        </p:blipFill>
        <p:spPr>
          <a:xfrm>
            <a:off x="173447" y="1300320"/>
            <a:ext cx="4303997" cy="4381130"/>
          </a:xfrm>
          <a:prstGeom prst="rect">
            <a:avLst/>
          </a:prstGeom>
        </p:spPr>
      </p:pic>
      <p:pic>
        <p:nvPicPr>
          <p:cNvPr id="3" name="圖片 2"/>
          <p:cNvPicPr>
            <a:picLocks noChangeAspect="1"/>
          </p:cNvPicPr>
          <p:nvPr/>
        </p:nvPicPr>
        <p:blipFill rotWithShape="1">
          <a:blip r:embed="rId3"/>
          <a:srcRect l="8548" t="13226" r="68468" b="7921"/>
          <a:stretch/>
        </p:blipFill>
        <p:spPr>
          <a:xfrm>
            <a:off x="4582697" y="1300320"/>
            <a:ext cx="4229312" cy="4381130"/>
          </a:xfrm>
          <a:prstGeom prst="rect">
            <a:avLst/>
          </a:prstGeom>
        </p:spPr>
      </p:pic>
      <p:sp>
        <p:nvSpPr>
          <p:cNvPr id="4"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12</a:t>
            </a:fld>
            <a:endParaRPr lang="en-US" sz="1500" dirty="0">
              <a:solidFill>
                <a:srgbClr val="DE7E18">
                  <a:lumMod val="50000"/>
                </a:srgbClr>
              </a:solidFill>
              <a:latin typeface="Century Gothic" panose="020B0502020202020204"/>
            </a:endParaRPr>
          </a:p>
        </p:txBody>
      </p:sp>
      <p:sp>
        <p:nvSpPr>
          <p:cNvPr id="5" name="文字方塊 4"/>
          <p:cNvSpPr txBox="1"/>
          <p:nvPr/>
        </p:nvSpPr>
        <p:spPr>
          <a:xfrm>
            <a:off x="471056" y="452584"/>
            <a:ext cx="3870036" cy="923330"/>
          </a:xfrm>
          <a:prstGeom prst="rect">
            <a:avLst/>
          </a:prstGeom>
          <a:noFill/>
        </p:spPr>
        <p:txBody>
          <a:bodyPr wrap="square" rtlCol="0">
            <a:spAutoFit/>
          </a:bodyPr>
          <a:lstStyle/>
          <a:p>
            <a:r>
              <a:rPr lang="en-US" altLang="zh-HK" dirty="0" smtClean="0">
                <a:solidFill>
                  <a:srgbClr val="0000FF"/>
                </a:solidFill>
              </a:rPr>
              <a:t>Wear Properly for </a:t>
            </a:r>
            <a:r>
              <a:rPr lang="en-US" altLang="zh-TW" dirty="0" smtClean="0">
                <a:solidFill>
                  <a:srgbClr val="0000FF"/>
                </a:solidFill>
              </a:rPr>
              <a:t>P</a:t>
            </a:r>
            <a:r>
              <a:rPr lang="en-US" altLang="zh-HK" dirty="0" smtClean="0">
                <a:solidFill>
                  <a:srgbClr val="0000FF"/>
                </a:solidFill>
              </a:rPr>
              <a:t>rotection</a:t>
            </a:r>
            <a:endParaRPr lang="en-US" altLang="zh-HK" dirty="0">
              <a:solidFill>
                <a:srgbClr val="0000FF"/>
              </a:solidFill>
            </a:endParaRPr>
          </a:p>
          <a:p>
            <a:pPr marL="285750" indent="-285750">
              <a:buFontTx/>
              <a:buChar char="-"/>
            </a:pPr>
            <a:r>
              <a:rPr lang="en-US" altLang="zh-TW" dirty="0"/>
              <a:t>c</a:t>
            </a:r>
            <a:r>
              <a:rPr lang="en-US" altLang="zh-TW" dirty="0" smtClean="0"/>
              <a:t>over the mouth, nose and chin</a:t>
            </a:r>
          </a:p>
          <a:p>
            <a:endParaRPr lang="zh-HK" altLang="en-US" dirty="0"/>
          </a:p>
        </p:txBody>
      </p:sp>
      <p:sp>
        <p:nvSpPr>
          <p:cNvPr id="6" name="文字方塊 5"/>
          <p:cNvSpPr txBox="1"/>
          <p:nvPr/>
        </p:nvSpPr>
        <p:spPr>
          <a:xfrm>
            <a:off x="651166" y="5559373"/>
            <a:ext cx="3870036" cy="646331"/>
          </a:xfrm>
          <a:prstGeom prst="rect">
            <a:avLst/>
          </a:prstGeom>
          <a:noFill/>
        </p:spPr>
        <p:txBody>
          <a:bodyPr wrap="square" rtlCol="0">
            <a:spAutoFit/>
          </a:bodyPr>
          <a:lstStyle/>
          <a:p>
            <a:pPr marL="285750" indent="-285750">
              <a:buFontTx/>
              <a:buChar char="-"/>
            </a:pPr>
            <a:r>
              <a:rPr lang="en-US" altLang="zh-HK" dirty="0"/>
              <a:t>t</a:t>
            </a:r>
            <a:r>
              <a:rPr lang="en-US" altLang="zh-HK" dirty="0" smtClean="0"/>
              <a:t>he outer and inner side should not be mixed up</a:t>
            </a:r>
            <a:endParaRPr lang="zh-HK" altLang="en-US" dirty="0"/>
          </a:p>
        </p:txBody>
      </p:sp>
      <p:sp>
        <p:nvSpPr>
          <p:cNvPr id="7" name="文字方塊 6"/>
          <p:cNvSpPr txBox="1"/>
          <p:nvPr/>
        </p:nvSpPr>
        <p:spPr>
          <a:xfrm>
            <a:off x="4248727" y="443348"/>
            <a:ext cx="4563282" cy="1200329"/>
          </a:xfrm>
          <a:prstGeom prst="rect">
            <a:avLst/>
          </a:prstGeom>
          <a:noFill/>
        </p:spPr>
        <p:txBody>
          <a:bodyPr wrap="square" rtlCol="0">
            <a:spAutoFit/>
          </a:bodyPr>
          <a:lstStyle/>
          <a:p>
            <a:r>
              <a:rPr lang="en-US" altLang="zh-TW" dirty="0" smtClean="0">
                <a:solidFill>
                  <a:srgbClr val="0000FF"/>
                </a:solidFill>
              </a:rPr>
              <a:t>How to take off the mask?</a:t>
            </a:r>
            <a:endParaRPr lang="en-US" altLang="zh-HK" dirty="0">
              <a:solidFill>
                <a:srgbClr val="0000FF"/>
              </a:solidFill>
            </a:endParaRPr>
          </a:p>
          <a:p>
            <a:r>
              <a:rPr lang="en-US" altLang="zh-TW" dirty="0" smtClean="0"/>
              <a:t>1. Wash the hands first; 2. Avoid touching the outer side as there may be viruses.</a:t>
            </a:r>
          </a:p>
          <a:p>
            <a:endParaRPr lang="zh-HK" altLang="en-US" dirty="0"/>
          </a:p>
        </p:txBody>
      </p:sp>
      <p:sp>
        <p:nvSpPr>
          <p:cNvPr id="8" name="文字方塊 7"/>
          <p:cNvSpPr txBox="1"/>
          <p:nvPr/>
        </p:nvSpPr>
        <p:spPr>
          <a:xfrm>
            <a:off x="4762335" y="5681450"/>
            <a:ext cx="3870036" cy="923330"/>
          </a:xfrm>
          <a:prstGeom prst="rect">
            <a:avLst/>
          </a:prstGeom>
          <a:noFill/>
        </p:spPr>
        <p:txBody>
          <a:bodyPr wrap="square" rtlCol="0">
            <a:spAutoFit/>
          </a:bodyPr>
          <a:lstStyle/>
          <a:p>
            <a:r>
              <a:rPr lang="en-US" altLang="zh-HK" dirty="0" smtClean="0"/>
              <a:t>3. Discard the worn mask into a lidded rubbish bin and do not reuse;</a:t>
            </a:r>
            <a:endParaRPr lang="en-US" altLang="zh-HK" dirty="0"/>
          </a:p>
          <a:p>
            <a:r>
              <a:rPr lang="en-US" altLang="zh-TW" dirty="0" smtClean="0"/>
              <a:t>4.  Wash hands again.</a:t>
            </a:r>
            <a:endParaRPr lang="zh-HK" altLang="en-US" dirty="0"/>
          </a:p>
        </p:txBody>
      </p:sp>
    </p:spTree>
    <p:extLst>
      <p:ext uri="{BB962C8B-B14F-4D97-AF65-F5344CB8AC3E}">
        <p14:creationId xmlns:p14="http://schemas.microsoft.com/office/powerpoint/2010/main" val="1486947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A4340BF-30E0-4170-9A1F-1F3C9D9C0447}"/>
              </a:ext>
            </a:extLst>
          </p:cNvPr>
          <p:cNvSpPr>
            <a:spLocks noGrp="1"/>
          </p:cNvSpPr>
          <p:nvPr>
            <p:ph idx="1"/>
          </p:nvPr>
        </p:nvSpPr>
        <p:spPr>
          <a:xfrm>
            <a:off x="2579538" y="4773960"/>
            <a:ext cx="3338581" cy="371717"/>
          </a:xfrm>
        </p:spPr>
        <p:txBody>
          <a:bodyPr>
            <a:normAutofit lnSpcReduction="10000"/>
          </a:bodyPr>
          <a:lstStyle/>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p:txBody>
      </p:sp>
      <p:sp>
        <p:nvSpPr>
          <p:cNvPr id="8"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
        <p:nvSpPr>
          <p:cNvPr id="10" name="文字方塊 9">
            <a:hlinkClick r:id="rId3"/>
            <a:extLst>
              <a:ext uri="{FF2B5EF4-FFF2-40B4-BE49-F238E27FC236}">
                <a16:creationId xmlns:a16="http://schemas.microsoft.com/office/drawing/2014/main" id="{9A8AA509-012A-4771-8896-BCEED3E1A4B2}"/>
              </a:ext>
            </a:extLst>
          </p:cNvPr>
          <p:cNvSpPr txBox="1"/>
          <p:nvPr/>
        </p:nvSpPr>
        <p:spPr>
          <a:xfrm>
            <a:off x="628650" y="4580884"/>
            <a:ext cx="8378716" cy="11695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n-cs"/>
              </a:rPr>
              <a:t>Webpage</a:t>
            </a:r>
            <a:r>
              <a:rPr kumimoji="0" lang="en-US" altLang="zh-HK" sz="2800" b="0"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n-cs"/>
              </a:rPr>
              <a:t>:</a:t>
            </a:r>
            <a:endParaRPr kumimoji="0" lang="en-US" altLang="zh-HK" sz="2800" b="0" i="0" u="none" strike="noStrike" kern="12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新細明體" panose="02020500000000000000" pitchFamily="18" charset="-120"/>
                <a:cs typeface="+mn-cs"/>
                <a:hlinkClick r:id="rId4"/>
              </a:rPr>
              <a:t>https://www.youtube.com/watch?v=gggtXTuhJek</a:t>
            </a:r>
            <a:endPar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新細明體" panose="02020500000000000000" pitchFamily="18" charset="-120"/>
              <a:cs typeface="+mn-cs"/>
            </a:endParaRPr>
          </a:p>
        </p:txBody>
      </p:sp>
      <p:pic>
        <p:nvPicPr>
          <p:cNvPr id="4" name="gggtXTuhJek"/>
          <p:cNvPicPr>
            <a:picLocks noRot="1" noChangeAspect="1"/>
          </p:cNvPicPr>
          <p:nvPr>
            <a:videoFile r:link="rId1"/>
          </p:nvPr>
        </p:nvPicPr>
        <p:blipFill>
          <a:blip r:embed="rId5"/>
          <a:stretch>
            <a:fillRect/>
          </a:stretch>
        </p:blipFill>
        <p:spPr>
          <a:xfrm>
            <a:off x="958768" y="1791249"/>
            <a:ext cx="4959351" cy="2789635"/>
          </a:xfrm>
          <a:prstGeom prst="rect">
            <a:avLst/>
          </a:prstGeom>
        </p:spPr>
      </p:pic>
      <p:sp>
        <p:nvSpPr>
          <p:cNvPr id="12" name="標題 1">
            <a:extLst>
              <a:ext uri="{FF2B5EF4-FFF2-40B4-BE49-F238E27FC236}">
                <a16:creationId xmlns:a16="http://schemas.microsoft.com/office/drawing/2014/main" id="{C1E54948-823A-4EFF-83ED-9ABF525F6153}"/>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zh-HK" sz="2800" b="1"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j-cs"/>
              </a:rPr>
              <a:t>Centre for Health Protection</a:t>
            </a:r>
            <a:br>
              <a:rPr kumimoji="0" lang="en-US" altLang="zh-HK" sz="2800" b="1"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j-cs"/>
              </a:rPr>
            </a:br>
            <a:r>
              <a:rPr kumimoji="0" lang="en-US" altLang="zh-HK" sz="2800" b="0" i="0" u="none" strike="noStrike" kern="1200" cap="none" spc="0" normalizeH="0" baseline="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a:t>
            </a:r>
            <a:r>
              <a:rPr kumimoji="0" lang="en-US" altLang="zh-TW" sz="2800" b="0" i="0" u="none" strike="noStrike" kern="1200" cap="none" spc="0" normalizeH="0" baseline="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How to wear a surgical mask properly” (Video)</a:t>
            </a:r>
            <a:endPar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標楷體" panose="03000509000000000000" pitchFamily="65" charset="-120"/>
              <a:cs typeface="+mj-cs"/>
            </a:endParaRPr>
          </a:p>
        </p:txBody>
      </p:sp>
      <p:pic>
        <p:nvPicPr>
          <p:cNvPr id="13" name="圖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237" y="2233566"/>
            <a:ext cx="1905000" cy="1905000"/>
          </a:xfrm>
          <a:prstGeom prst="rect">
            <a:avLst/>
          </a:prstGeom>
        </p:spPr>
      </p:pic>
    </p:spTree>
    <p:extLst>
      <p:ext uri="{BB962C8B-B14F-4D97-AF65-F5344CB8AC3E}">
        <p14:creationId xmlns:p14="http://schemas.microsoft.com/office/powerpoint/2010/main" val="890057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一張含有 文字 的圖片&#10;&#10;自動產生的描述">
            <a:extLst>
              <a:ext uri="{FF2B5EF4-FFF2-40B4-BE49-F238E27FC236}">
                <a16:creationId xmlns:a16="http://schemas.microsoft.com/office/drawing/2014/main" id="{7F87BC88-E984-4DB2-AE25-026F7822EF0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80237" y="1977759"/>
            <a:ext cx="2933413" cy="2933413"/>
          </a:xfrm>
        </p:spPr>
      </p:pic>
      <p:sp>
        <p:nvSpPr>
          <p:cNvPr id="4" name="文字方塊 3"/>
          <p:cNvSpPr txBox="1"/>
          <p:nvPr/>
        </p:nvSpPr>
        <p:spPr>
          <a:xfrm>
            <a:off x="5257801" y="5279231"/>
            <a:ext cx="18473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8"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
        <p:nvSpPr>
          <p:cNvPr id="9" name="標題 1">
            <a:extLst>
              <a:ext uri="{FF2B5EF4-FFF2-40B4-BE49-F238E27FC236}">
                <a16:creationId xmlns:a16="http://schemas.microsoft.com/office/drawing/2014/main" id="{C1E54948-823A-4EFF-83ED-9ABF525F6153}"/>
              </a:ext>
            </a:extLst>
          </p:cNvPr>
          <p:cNvSpPr txBox="1">
            <a:spLocks/>
          </p:cNvSpPr>
          <p:nvPr/>
        </p:nvSpPr>
        <p:spPr>
          <a:xfrm>
            <a:off x="690879" y="0"/>
            <a:ext cx="7886700" cy="19777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zh-HK" sz="2800" b="1"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j-cs"/>
              </a:rPr>
              <a:t>Centre for Health Protection</a:t>
            </a:r>
            <a:br>
              <a:rPr kumimoji="0" lang="en-US" altLang="zh-HK" sz="2800" b="1"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j-cs"/>
              </a:rPr>
            </a:br>
            <a:r>
              <a:rPr kumimoji="0" lang="en-US" altLang="zh-HK" sz="2800" b="0" i="0" u="none" strike="noStrike" kern="1200" cap="none" spc="0" normalizeH="0" baseline="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a:t>
            </a:r>
            <a:r>
              <a:rPr kumimoji="0" lang="en-US" altLang="zh-TW" sz="2800" b="0" i="0" u="none" strike="noStrike" kern="1200" cap="none" spc="0" normalizeH="0" baseline="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How to </a:t>
            </a:r>
            <a:r>
              <a:rPr lang="en-US" altLang="zh-TW" sz="2800" dirty="0" smtClean="0">
                <a:solidFill>
                  <a:srgbClr val="0070C0"/>
                </a:solidFill>
                <a:latin typeface="Calibri" panose="020F0502020204030204" pitchFamily="34" charset="0"/>
                <a:ea typeface="標楷體" panose="03000509000000000000" pitchFamily="65" charset="-120"/>
              </a:rPr>
              <a:t>take off </a:t>
            </a:r>
            <a:r>
              <a:rPr kumimoji="0" lang="en-US" altLang="zh-TW" sz="2800" b="0" i="0" u="none" strike="noStrike" kern="1200" cap="none" spc="0" normalizeH="0" baseline="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a surgical mask properly” (Video) &amp; discard</a:t>
            </a:r>
            <a:r>
              <a:rPr kumimoji="0" lang="en-US" altLang="zh-TW" sz="2800" b="0" i="0" u="none" strike="noStrike" kern="1200" cap="none" spc="0" normalizeH="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 the mask properly</a:t>
            </a:r>
            <a:r>
              <a:rPr kumimoji="0" lang="en-US" altLang="zh-TW" sz="2800" b="0" i="0" u="none" strike="noStrike" kern="1200" cap="none" spc="0" normalizeH="0" baseline="0" noProof="0" dirty="0" smtClean="0">
                <a:ln>
                  <a:noFill/>
                </a:ln>
                <a:solidFill>
                  <a:srgbClr val="0070C0"/>
                </a:solidFill>
                <a:effectLst/>
                <a:uLnTx/>
                <a:uFillTx/>
                <a:latin typeface="Calibri" panose="020F0502020204030204" pitchFamily="34" charset="0"/>
                <a:ea typeface="標楷體" panose="03000509000000000000" pitchFamily="65" charset="-120"/>
                <a:cs typeface="+mj-cs"/>
              </a:rPr>
              <a:t> </a:t>
            </a:r>
            <a:endPar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標楷體" panose="03000509000000000000" pitchFamily="65" charset="-120"/>
              <a:cs typeface="+mj-cs"/>
            </a:endParaRPr>
          </a:p>
        </p:txBody>
      </p:sp>
      <p:sp>
        <p:nvSpPr>
          <p:cNvPr id="10" name="文字方塊 9">
            <a:hlinkClick r:id="rId4"/>
            <a:extLst>
              <a:ext uri="{FF2B5EF4-FFF2-40B4-BE49-F238E27FC236}">
                <a16:creationId xmlns:a16="http://schemas.microsoft.com/office/drawing/2014/main" id="{9A8AA509-012A-4771-8896-BCEED3E1A4B2}"/>
              </a:ext>
            </a:extLst>
          </p:cNvPr>
          <p:cNvSpPr txBox="1"/>
          <p:nvPr/>
        </p:nvSpPr>
        <p:spPr>
          <a:xfrm>
            <a:off x="690879" y="5235544"/>
            <a:ext cx="8378716" cy="11695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n-cs"/>
              </a:rPr>
              <a:t>Webpage</a:t>
            </a:r>
            <a:r>
              <a:rPr kumimoji="0" lang="en-US" altLang="zh-HK" sz="2800" b="0"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cs typeface="+mn-cs"/>
              </a:rPr>
              <a:t>:</a:t>
            </a:r>
            <a:endParaRPr kumimoji="0" lang="en-US" altLang="zh-HK" sz="2800" b="0" i="0" u="none" strike="noStrike" kern="12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新細明體" panose="02020500000000000000" pitchFamily="18" charset="-120"/>
                <a:cs typeface="+mn-cs"/>
                <a:hlinkClick r:id="rId5"/>
              </a:rPr>
              <a:t>https://www.youtube.com/watch?v=D9M57hycc7A</a:t>
            </a:r>
            <a:endPar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新細明體" panose="02020500000000000000" pitchFamily="18" charset="-120"/>
              <a:cs typeface="+mn-cs"/>
            </a:endParaRPr>
          </a:p>
        </p:txBody>
      </p:sp>
      <p:pic>
        <p:nvPicPr>
          <p:cNvPr id="11" name="圖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7500" y="3965365"/>
            <a:ext cx="1708858" cy="1708858"/>
          </a:xfrm>
          <a:prstGeom prst="rect">
            <a:avLst/>
          </a:prstGeom>
        </p:spPr>
      </p:pic>
      <p:pic>
        <p:nvPicPr>
          <p:cNvPr id="13" name="D9M57hycc7A"/>
          <p:cNvPicPr>
            <a:picLocks noRot="1" noChangeAspect="1"/>
          </p:cNvPicPr>
          <p:nvPr>
            <a:videoFile r:link="rId1"/>
          </p:nvPr>
        </p:nvPicPr>
        <p:blipFill>
          <a:blip r:embed="rId7"/>
          <a:stretch>
            <a:fillRect/>
          </a:stretch>
        </p:blipFill>
        <p:spPr>
          <a:xfrm>
            <a:off x="914654" y="1977759"/>
            <a:ext cx="3533521" cy="1987606"/>
          </a:xfrm>
          <a:prstGeom prst="rect">
            <a:avLst/>
          </a:prstGeom>
        </p:spPr>
      </p:pic>
    </p:spTree>
    <p:extLst>
      <p:ext uri="{BB962C8B-B14F-4D97-AF65-F5344CB8AC3E}">
        <p14:creationId xmlns:p14="http://schemas.microsoft.com/office/powerpoint/2010/main" val="2287693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896383" y="2632073"/>
            <a:ext cx="7639050" cy="1119099"/>
          </a:xfrm>
        </p:spPr>
        <p:txBody>
          <a:bodyPr>
            <a:noAutofit/>
          </a:bodyPr>
          <a:lstStyle/>
          <a:p>
            <a:pPr algn="ctr">
              <a:spcBef>
                <a:spcPts val="750"/>
              </a:spcBef>
            </a:pPr>
            <a:r>
              <a:rPr lang="en-US" altLang="zh-HK" sz="5400" b="1" dirty="0" smtClean="0">
                <a:latin typeface="Calibri" panose="020F0502020204030204" pitchFamily="34" charset="0"/>
                <a:ea typeface="+mn-ea"/>
                <a:cs typeface="+mn-cs"/>
              </a:rPr>
              <a:t>Health</a:t>
            </a:r>
            <a:r>
              <a:rPr lang="zh-HK" altLang="en-US" sz="5400" b="1" dirty="0" smtClean="0">
                <a:latin typeface="Calibri" panose="020F0502020204030204" pitchFamily="34" charset="0"/>
                <a:ea typeface="+mn-ea"/>
                <a:cs typeface="+mn-cs"/>
              </a:rPr>
              <a:t> </a:t>
            </a:r>
            <a:r>
              <a:rPr lang="en-US" altLang="zh-HK" sz="5400" b="1" dirty="0" smtClean="0">
                <a:latin typeface="Calibri" panose="020F0502020204030204" pitchFamily="34" charset="0"/>
                <a:ea typeface="+mn-ea"/>
                <a:cs typeface="+mn-cs"/>
              </a:rPr>
              <a:t>Education </a:t>
            </a:r>
            <a:endParaRPr lang="zh-HK" altLang="en-US" sz="5400" b="1" dirty="0">
              <a:latin typeface="Calibri" panose="020F0502020204030204" pitchFamily="34" charset="0"/>
              <a:ea typeface="+mn-ea"/>
              <a:cs typeface="+mn-cs"/>
            </a:endParaRPr>
          </a:p>
        </p:txBody>
      </p:sp>
      <p:sp>
        <p:nvSpPr>
          <p:cNvPr id="6" name="內容版面配置區 2"/>
          <p:cNvSpPr txBox="1">
            <a:spLocks/>
          </p:cNvSpPr>
          <p:nvPr/>
        </p:nvSpPr>
        <p:spPr>
          <a:xfrm>
            <a:off x="1480323" y="4189677"/>
            <a:ext cx="8118156" cy="664028"/>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a:ea typeface="新細明體" panose="02020500000000000000" pitchFamily="18" charset="-120"/>
              <a:cs typeface="+mn-cs"/>
            </a:endParaRPr>
          </a:p>
        </p:txBody>
      </p:sp>
      <p:sp>
        <p:nvSpPr>
          <p:cNvPr id="5"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117631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8075" y="546539"/>
            <a:ext cx="7892420" cy="5061824"/>
          </a:xfrm>
        </p:spPr>
        <p:txBody>
          <a:bodyPr>
            <a:normAutofit lnSpcReduction="10000"/>
          </a:bodyPr>
          <a:lstStyle/>
          <a:p>
            <a:pPr marL="0" indent="0">
              <a:spcBef>
                <a:spcPct val="0"/>
              </a:spcBef>
              <a:buNone/>
            </a:pPr>
            <a:r>
              <a:rPr lang="en-US" altLang="zh-TW" sz="2700" b="1" dirty="0">
                <a:latin typeface="+mn-ea"/>
              </a:rPr>
              <a:t> </a:t>
            </a:r>
            <a:r>
              <a:rPr lang="en-US" altLang="zh-TW" sz="3600" b="1" dirty="0" smtClean="0">
                <a:ea typeface="+mj-ea"/>
                <a:cs typeface="+mj-cs"/>
              </a:rPr>
              <a:t>Healthy diet</a:t>
            </a:r>
            <a:endParaRPr lang="en-US" altLang="zh-HK" sz="3600" b="1" dirty="0">
              <a:ea typeface="+mj-ea"/>
              <a:cs typeface="+mj-cs"/>
            </a:endParaRPr>
          </a:p>
          <a:p>
            <a:pPr marL="0" indent="0" algn="just">
              <a:buNone/>
            </a:pPr>
            <a:endParaRPr lang="en-US" altLang="zh-HK" sz="2700" dirty="0">
              <a:sym typeface="Wingdings" panose="05000000000000000000" pitchFamily="2" charset="2"/>
            </a:endParaRPr>
          </a:p>
          <a:p>
            <a:pPr marL="0" indent="0">
              <a:buNone/>
            </a:pPr>
            <a:r>
              <a:rPr lang="en-US" altLang="zh-HK" sz="2700" dirty="0" smtClean="0"/>
              <a:t>Webpage of “StartSmart@school.hk” Campaign:</a:t>
            </a:r>
            <a:r>
              <a:rPr lang="zh-TW" altLang="en-US" sz="2700" dirty="0" smtClean="0"/>
              <a:t>  </a:t>
            </a:r>
            <a:r>
              <a:rPr lang="en-US" altLang="zh-TW" sz="2700" dirty="0">
                <a:hlinkClick r:id="rId2"/>
              </a:rPr>
              <a:t>https://</a:t>
            </a:r>
            <a:r>
              <a:rPr lang="en-US" altLang="zh-TW" sz="2700" dirty="0" smtClean="0">
                <a:hlinkClick r:id="rId2"/>
              </a:rPr>
              <a:t>www.startsmart.gov.hk/en/index.aspx</a:t>
            </a:r>
            <a:endParaRPr lang="en-US" altLang="zh-TW" sz="2700" dirty="0" smtClean="0"/>
          </a:p>
          <a:p>
            <a:pPr marL="0" indent="0">
              <a:buNone/>
            </a:pPr>
            <a:endParaRPr lang="en-US" altLang="zh-TW" sz="2700" dirty="0"/>
          </a:p>
          <a:p>
            <a:pPr marL="452438" indent="-452438">
              <a:buFont typeface="Wingdings" panose="05000000000000000000" pitchFamily="2" charset="2"/>
              <a:buChar char="²"/>
            </a:pPr>
            <a:r>
              <a:rPr lang="en-US" altLang="zh-HK" sz="2700" dirty="0" smtClean="0"/>
              <a:t>Origami and “Dot to Dot” games of </a:t>
            </a:r>
            <a:r>
              <a:rPr lang="en-US" altLang="zh-HK" sz="2700" dirty="0"/>
              <a:t>h</a:t>
            </a:r>
            <a:r>
              <a:rPr lang="en-US" altLang="zh-HK" sz="2700" dirty="0" smtClean="0"/>
              <a:t>ealthy food</a:t>
            </a:r>
          </a:p>
          <a:p>
            <a:pPr marL="0" indent="357188">
              <a:buNone/>
            </a:pPr>
            <a:endParaRPr lang="en-US" altLang="zh-HK" sz="1400" dirty="0" smtClean="0"/>
          </a:p>
          <a:p>
            <a:pPr marL="0" indent="357188">
              <a:buNone/>
            </a:pPr>
            <a:r>
              <a:rPr lang="en-US" altLang="zh-TW" sz="2700" dirty="0" smtClean="0"/>
              <a:t>The path of the webpage :</a:t>
            </a:r>
            <a:endParaRPr lang="zh-TW" altLang="en-US" sz="2700" dirty="0"/>
          </a:p>
          <a:p>
            <a:pPr marL="342900" lvl="1" indent="0">
              <a:buNone/>
            </a:pPr>
            <a:r>
              <a:rPr lang="en-US" altLang="zh-TW" sz="2700" dirty="0" smtClean="0"/>
              <a:t>StartSmart@school.hk &gt; Kindergartens and Child Care </a:t>
            </a:r>
            <a:r>
              <a:rPr lang="en-US" altLang="zh-TW" sz="2700" dirty="0" err="1"/>
              <a:t>C</a:t>
            </a:r>
            <a:r>
              <a:rPr lang="en-US" altLang="zh-TW" sz="2700" dirty="0" err="1" smtClean="0"/>
              <a:t>entres</a:t>
            </a:r>
            <a:r>
              <a:rPr lang="zh-TW" altLang="en-US" sz="2700" dirty="0" smtClean="0"/>
              <a:t> </a:t>
            </a:r>
            <a:r>
              <a:rPr lang="en-US" altLang="zh-TW" sz="2700" dirty="0"/>
              <a:t>&gt; </a:t>
            </a:r>
            <a:r>
              <a:rPr lang="en-US" altLang="zh-TW" sz="2700" dirty="0" smtClean="0"/>
              <a:t>Health Education Resources</a:t>
            </a:r>
            <a:r>
              <a:rPr lang="zh-TW" altLang="en-US" sz="2700" dirty="0" smtClean="0"/>
              <a:t> </a:t>
            </a:r>
            <a:r>
              <a:rPr lang="en-US" altLang="zh-TW" sz="2700" dirty="0"/>
              <a:t>&gt; </a:t>
            </a:r>
            <a:r>
              <a:rPr lang="en-US" altLang="zh-TW" sz="2700" dirty="0" smtClean="0"/>
              <a:t>Mini Games </a:t>
            </a:r>
            <a:r>
              <a:rPr lang="en-US" altLang="zh-HK" sz="2700" dirty="0" smtClean="0">
                <a:hlinkClick r:id="rId3"/>
              </a:rPr>
              <a:t>https</a:t>
            </a:r>
            <a:r>
              <a:rPr lang="en-US" altLang="zh-HK" sz="2700" dirty="0">
                <a:hlinkClick r:id="rId3"/>
              </a:rPr>
              <a:t>://</a:t>
            </a:r>
            <a:r>
              <a:rPr lang="en-US" altLang="zh-HK" sz="2700" dirty="0" smtClean="0">
                <a:hlinkClick r:id="rId3"/>
              </a:rPr>
              <a:t>www.startsmart.gov.hk/en/others.aspx?MenuID=125</a:t>
            </a:r>
            <a:endParaRPr lang="en-US" altLang="zh-HK" sz="2700" dirty="0" smtClean="0"/>
          </a:p>
          <a:p>
            <a:pPr marL="342900" lvl="1" indent="0">
              <a:buNone/>
            </a:pPr>
            <a:endParaRPr lang="zh-HK" altLang="en-US" sz="2700" dirty="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內容版面配置區 2"/>
          <p:cNvSpPr txBox="1">
            <a:spLocks/>
          </p:cNvSpPr>
          <p:nvPr/>
        </p:nvSpPr>
        <p:spPr>
          <a:xfrm>
            <a:off x="1389752" y="4711080"/>
            <a:ext cx="8118156" cy="664028"/>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a:ea typeface="新細明體" panose="02020500000000000000" pitchFamily="18" charset="-120"/>
              <a:cs typeface="+mn-cs"/>
            </a:endParaRPr>
          </a:p>
        </p:txBody>
      </p:sp>
      <p:sp>
        <p:nvSpPr>
          <p:cNvPr id="6"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54572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07228" y="331674"/>
            <a:ext cx="7892420" cy="2761246"/>
          </a:xfrm>
        </p:spPr>
        <p:txBody>
          <a:bodyPr>
            <a:noAutofit/>
          </a:bodyPr>
          <a:lstStyle/>
          <a:p>
            <a:pPr>
              <a:buFont typeface="Wingdings" panose="05000000000000000000" pitchFamily="2" charset="2"/>
              <a:buChar char="²"/>
            </a:pPr>
            <a:r>
              <a:rPr lang="zh-TW" altLang="en-US" sz="2700" dirty="0" smtClean="0">
                <a:sym typeface="Wingdings" panose="05000000000000000000" pitchFamily="2" charset="2"/>
              </a:rPr>
              <a:t> </a:t>
            </a:r>
            <a:r>
              <a:rPr lang="en-US" altLang="zh-TW" sz="2700" dirty="0" smtClean="0">
                <a:sym typeface="Wingdings" panose="05000000000000000000" pitchFamily="2" charset="2"/>
              </a:rPr>
              <a:t>Parent-child cooking activities</a:t>
            </a:r>
            <a:endParaRPr lang="en-US" altLang="zh-TW" sz="2700" dirty="0">
              <a:sym typeface="Wingdings" panose="05000000000000000000" pitchFamily="2" charset="2"/>
            </a:endParaRPr>
          </a:p>
          <a:p>
            <a:pPr marL="357188" indent="0" algn="just">
              <a:buNone/>
            </a:pPr>
            <a:r>
              <a:rPr lang="en-US" altLang="zh-TW" sz="2200" dirty="0" smtClean="0">
                <a:sym typeface="Wingdings" panose="05000000000000000000" pitchFamily="2" charset="2"/>
              </a:rPr>
              <a:t>Parents can make simple snacks together with children.  Apart from promoting parent-child relationship, it can enhance their understanding of different food and also their interest in food.</a:t>
            </a:r>
            <a:endParaRPr lang="en-US" altLang="zh-TW" sz="2200" dirty="0">
              <a:sym typeface="Wingdings" panose="05000000000000000000" pitchFamily="2" charset="2"/>
            </a:endParaRPr>
          </a:p>
          <a:p>
            <a:pPr marL="357188" indent="0" algn="just">
              <a:buNone/>
            </a:pPr>
            <a:r>
              <a:rPr lang="en-US" altLang="zh-TW" sz="2200" dirty="0" smtClean="0">
                <a:sym typeface="Wingdings" panose="05000000000000000000" pitchFamily="2" charset="2"/>
              </a:rPr>
              <a:t>Children will have the opportunity to use different tools to cut or mix food in the process of snack making, which facilitates their eye-hand co-ordination and fine motor development.  Some examples of simple snack making include orange juice, fruit salad and sweet dumpling in soup.</a:t>
            </a:r>
          </a:p>
          <a:p>
            <a:pPr marL="0" indent="0">
              <a:buNone/>
            </a:pPr>
            <a:endParaRPr lang="en-US" altLang="zh-TW" sz="800" dirty="0">
              <a:sym typeface="Wingdings" panose="05000000000000000000" pitchFamily="2" charset="2"/>
            </a:endParaRPr>
          </a:p>
          <a:p>
            <a:pPr marL="357188" indent="-357188">
              <a:buFont typeface="Wingdings" panose="05000000000000000000" pitchFamily="2" charset="2"/>
              <a:buChar char="²"/>
            </a:pPr>
            <a:r>
              <a:rPr lang="en-US" altLang="zh-TW" sz="2700" dirty="0" smtClean="0"/>
              <a:t>The webpage of “StartSmart@school.hk” </a:t>
            </a:r>
            <a:r>
              <a:rPr lang="en-US" altLang="zh-TW" sz="2700" dirty="0" smtClean="0">
                <a:sym typeface="Wingdings" panose="05000000000000000000" pitchFamily="2" charset="2"/>
              </a:rPr>
              <a:t>provides snack recipes for kids</a:t>
            </a:r>
            <a:r>
              <a:rPr lang="zh-TW" altLang="en-US" sz="2700" dirty="0" smtClean="0">
                <a:sym typeface="Wingdings" panose="05000000000000000000" pitchFamily="2" charset="2"/>
              </a:rPr>
              <a:t>，</a:t>
            </a:r>
            <a:r>
              <a:rPr lang="en-US" altLang="zh-TW" sz="2700" dirty="0" smtClean="0">
                <a:sym typeface="Wingdings" panose="05000000000000000000" pitchFamily="2" charset="2"/>
              </a:rPr>
              <a:t>the path is as follow</a:t>
            </a:r>
            <a:r>
              <a:rPr lang="zh-TW" altLang="en-US" sz="2700" dirty="0" smtClean="0">
                <a:sym typeface="Wingdings" panose="05000000000000000000" pitchFamily="2" charset="2"/>
              </a:rPr>
              <a:t>：</a:t>
            </a:r>
            <a:endParaRPr lang="en-US" altLang="zh-HK" sz="2700" dirty="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內容版面配置區 2"/>
          <p:cNvSpPr txBox="1">
            <a:spLocks/>
          </p:cNvSpPr>
          <p:nvPr/>
        </p:nvSpPr>
        <p:spPr>
          <a:xfrm>
            <a:off x="882870" y="5142442"/>
            <a:ext cx="8091297" cy="1455754"/>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179388" marR="0" lvl="0" indent="-122238"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r>
              <a:rPr kumimoji="0" lang="en-US" altLang="zh-TW"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Webpage of “StartSmart@school.hk”</a:t>
            </a:r>
            <a:r>
              <a:rPr kumimoji="0" lang="zh-TW" altLang="en-US"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 </a:t>
            </a:r>
            <a:r>
              <a:rPr kumimoji="0" lang="en-US" altLang="zh-TW"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a:t>
            </a:r>
            <a:r>
              <a:rPr kumimoji="0" lang="en-US" altLang="zh-TW"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https://www.startsmart.gov.hk) &gt; </a:t>
            </a:r>
            <a:r>
              <a:rPr kumimoji="0" lang="en-US" altLang="zh-TW"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Let’s Cook Smart</a:t>
            </a:r>
            <a:r>
              <a:rPr kumimoji="0" lang="zh-TW" altLang="en-US"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 </a:t>
            </a:r>
            <a:r>
              <a:rPr kumimoji="0" lang="en-US" altLang="zh-TW"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&gt; Snack Recipes for Kids</a:t>
            </a:r>
            <a:endParaRPr kumimoji="0" lang="zh-TW" altLang="zh-HK"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lvl="0" indent="0">
              <a:buClr>
                <a:srgbClr val="44546A"/>
              </a:buClr>
              <a:buNone/>
              <a:defRPr/>
            </a:pPr>
            <a:r>
              <a:rPr lang="en-US" altLang="zh-TW" sz="3200" dirty="0">
                <a:solidFill>
                  <a:srgbClr val="0070C0"/>
                </a:solidFill>
                <a:hlinkClick r:id="rId2"/>
              </a:rPr>
              <a:t>https://</a:t>
            </a:r>
            <a:r>
              <a:rPr lang="en-US" altLang="zh-TW" sz="3200" dirty="0" smtClean="0">
                <a:solidFill>
                  <a:srgbClr val="0070C0"/>
                </a:solidFill>
                <a:hlinkClick r:id="rId2"/>
              </a:rPr>
              <a:t>www.startsmart.gov.hk/en/others.aspx?MenuID=91</a:t>
            </a:r>
            <a:endParaRPr lang="en-US" altLang="zh-TW" sz="3200" dirty="0" smtClean="0">
              <a:solidFill>
                <a:srgbClr val="0070C0"/>
              </a:solidFill>
            </a:endParaRPr>
          </a:p>
          <a:p>
            <a:pPr marL="0" lvl="0" indent="0">
              <a:buClr>
                <a:srgbClr val="44546A"/>
              </a:buClr>
              <a:buNone/>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a:ea typeface="新細明體" panose="02020500000000000000" pitchFamily="18" charset="-120"/>
              <a:cs typeface="+mn-cs"/>
            </a:endParaRPr>
          </a:p>
        </p:txBody>
      </p:sp>
      <p:sp>
        <p:nvSpPr>
          <p:cNvPr id="7"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pic>
        <p:nvPicPr>
          <p:cNvPr id="9" name="圖片 8"/>
          <p:cNvPicPr/>
          <p:nvPr/>
        </p:nvPicPr>
        <p:blipFill rotWithShape="1">
          <a:blip r:embed="rId3"/>
          <a:srcRect l="2506" t="62891" r="86667" b="29623"/>
          <a:stretch/>
        </p:blipFill>
        <p:spPr bwMode="auto">
          <a:xfrm>
            <a:off x="1173631" y="4409986"/>
            <a:ext cx="2271027" cy="7709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807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65825" y="300135"/>
            <a:ext cx="8402393" cy="5077334"/>
          </a:xfrm>
        </p:spPr>
        <p:txBody>
          <a:bodyPr>
            <a:normAutofit/>
          </a:bodyPr>
          <a:lstStyle/>
          <a:p>
            <a:pPr marL="0" indent="0">
              <a:spcBef>
                <a:spcPct val="0"/>
              </a:spcBef>
              <a:buNone/>
            </a:pPr>
            <a:r>
              <a:rPr lang="en-US" altLang="zh-HK" sz="3600" b="1" dirty="0">
                <a:ea typeface="+mj-ea"/>
                <a:cs typeface="+mj-cs"/>
              </a:rPr>
              <a:t>Dental Care</a:t>
            </a:r>
          </a:p>
          <a:p>
            <a:pPr marL="0" indent="0" algn="just">
              <a:buNone/>
            </a:pPr>
            <a:endParaRPr lang="en-US" altLang="zh-HK" sz="1000" dirty="0" smtClean="0"/>
          </a:p>
          <a:p>
            <a:pPr marL="179388" indent="-179388">
              <a:buNone/>
            </a:pPr>
            <a:r>
              <a:rPr lang="en-US" altLang="zh-HK" sz="2800" dirty="0" smtClean="0"/>
              <a:t>  Webpage of “Tooth Club”</a:t>
            </a:r>
          </a:p>
          <a:p>
            <a:pPr marL="179388" indent="0">
              <a:buNone/>
            </a:pPr>
            <a:r>
              <a:rPr lang="en-US" altLang="zh-TW" sz="2700" dirty="0">
                <a:solidFill>
                  <a:srgbClr val="0070C0"/>
                </a:solidFill>
                <a:hlinkClick r:id="rId2"/>
              </a:rPr>
              <a:t>https://</a:t>
            </a:r>
            <a:r>
              <a:rPr lang="en-US" altLang="zh-TW" sz="2700" dirty="0" smtClean="0">
                <a:solidFill>
                  <a:srgbClr val="0070C0"/>
                </a:solidFill>
                <a:hlinkClick r:id="rId2"/>
              </a:rPr>
              <a:t>www.toothclub.gov.hk/en/en_pandc.html</a:t>
            </a:r>
            <a:endParaRPr lang="en-US" altLang="zh-TW" sz="2700" dirty="0" smtClean="0">
              <a:solidFill>
                <a:srgbClr val="0070C0"/>
              </a:solidFill>
            </a:endParaRPr>
          </a:p>
          <a:p>
            <a:pPr marL="179388" indent="0">
              <a:buNone/>
            </a:pPr>
            <a:endParaRPr lang="en-US" altLang="zh-HK" sz="2700" dirty="0" smtClean="0"/>
          </a:p>
          <a:p>
            <a:pPr marL="84138" indent="-84138">
              <a:buNone/>
            </a:pPr>
            <a:r>
              <a:rPr lang="en-US" altLang="zh-HK" sz="2700" dirty="0" smtClean="0">
                <a:sym typeface="Wingdings" panose="05000000000000000000" pitchFamily="2" charset="2"/>
              </a:rPr>
              <a:t> Games on dental care</a:t>
            </a:r>
            <a:endParaRPr lang="en-US" altLang="zh-TW" sz="2700" dirty="0">
              <a:solidFill>
                <a:srgbClr val="0070C0"/>
              </a:solidFill>
            </a:endParaRPr>
          </a:p>
          <a:p>
            <a:pPr marL="357188" indent="0">
              <a:buNone/>
            </a:pPr>
            <a:r>
              <a:rPr lang="en-US" altLang="zh-TW" sz="2700" dirty="0" smtClean="0"/>
              <a:t>The path of the webpage:</a:t>
            </a:r>
          </a:p>
          <a:p>
            <a:pPr marL="357188" indent="0">
              <a:buNone/>
            </a:pPr>
            <a:r>
              <a:rPr lang="en-US" altLang="zh-HK" sz="2400" dirty="0"/>
              <a:t>(</a:t>
            </a:r>
            <a:r>
              <a:rPr lang="en-US" altLang="zh-TW" sz="2400" dirty="0"/>
              <a:t>https://www.toothclub.gov.hk/en/en_pandc.html</a:t>
            </a:r>
            <a:r>
              <a:rPr lang="en-US" altLang="zh-HK" sz="2400" dirty="0"/>
              <a:t>) &gt; </a:t>
            </a:r>
            <a:r>
              <a:rPr lang="en-US" altLang="zh-HK" sz="2400" dirty="0" smtClean="0"/>
              <a:t>Activities download </a:t>
            </a:r>
            <a:endParaRPr lang="zh-TW" altLang="zh-HK" sz="2400" dirty="0"/>
          </a:p>
          <a:p>
            <a:pPr marL="357188" indent="0">
              <a:buNone/>
            </a:pPr>
            <a:r>
              <a:rPr lang="en-US" altLang="zh-HK" sz="2400" u="sng" dirty="0">
                <a:hlinkClick r:id="rId3"/>
              </a:rPr>
              <a:t>https://</a:t>
            </a:r>
            <a:r>
              <a:rPr lang="en-US" altLang="zh-HK" sz="2400" u="sng" dirty="0" smtClean="0">
                <a:hlinkClick r:id="rId3"/>
              </a:rPr>
              <a:t>www.toothclub.gov.hk/en/en_pandc_download.html</a:t>
            </a:r>
            <a:endParaRPr lang="en-US" altLang="zh-HK" sz="2400" u="sng" dirty="0" smtClean="0"/>
          </a:p>
          <a:p>
            <a:pPr marL="357188" indent="0">
              <a:buNone/>
            </a:pPr>
            <a:endParaRPr lang="zh-TW" altLang="zh-HK" dirty="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內容版面配置區 2"/>
          <p:cNvSpPr txBox="1">
            <a:spLocks/>
          </p:cNvSpPr>
          <p:nvPr/>
        </p:nvSpPr>
        <p:spPr>
          <a:xfrm>
            <a:off x="1389752" y="4711080"/>
            <a:ext cx="8118156" cy="664028"/>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a:ea typeface="新細明體" panose="02020500000000000000" pitchFamily="18" charset="-120"/>
              <a:cs typeface="+mn-cs"/>
            </a:endParaRPr>
          </a:p>
        </p:txBody>
      </p:sp>
      <p:sp>
        <p:nvSpPr>
          <p:cNvPr id="10"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grpSp>
        <p:nvGrpSpPr>
          <p:cNvPr id="18" name="群組 17"/>
          <p:cNvGrpSpPr/>
          <p:nvPr/>
        </p:nvGrpSpPr>
        <p:grpSpPr>
          <a:xfrm>
            <a:off x="830619" y="4987405"/>
            <a:ext cx="7167214" cy="1823226"/>
            <a:chOff x="830619" y="4987405"/>
            <a:chExt cx="7167214" cy="1823226"/>
          </a:xfrm>
        </p:grpSpPr>
        <p:pic>
          <p:nvPicPr>
            <p:cNvPr id="2" name="圖片 1"/>
            <p:cNvPicPr>
              <a:picLocks noChangeAspect="1"/>
            </p:cNvPicPr>
            <p:nvPr/>
          </p:nvPicPr>
          <p:blipFill rotWithShape="1">
            <a:blip r:embed="rId4"/>
            <a:srcRect l="628" t="2851" b="1"/>
            <a:stretch/>
          </p:blipFill>
          <p:spPr>
            <a:xfrm>
              <a:off x="4567021" y="4987405"/>
              <a:ext cx="1821253" cy="840396"/>
            </a:xfrm>
            <a:prstGeom prst="rect">
              <a:avLst/>
            </a:prstGeom>
          </p:spPr>
        </p:pic>
        <p:pic>
          <p:nvPicPr>
            <p:cNvPr id="4" name="圖片 3"/>
            <p:cNvPicPr>
              <a:picLocks noChangeAspect="1"/>
            </p:cNvPicPr>
            <p:nvPr/>
          </p:nvPicPr>
          <p:blipFill>
            <a:blip r:embed="rId5"/>
            <a:stretch>
              <a:fillRect/>
            </a:stretch>
          </p:blipFill>
          <p:spPr>
            <a:xfrm>
              <a:off x="830619" y="5087025"/>
              <a:ext cx="1950889" cy="688908"/>
            </a:xfrm>
            <a:prstGeom prst="rect">
              <a:avLst/>
            </a:prstGeom>
          </p:spPr>
        </p:pic>
        <p:pic>
          <p:nvPicPr>
            <p:cNvPr id="5" name="圖片 4"/>
            <p:cNvPicPr>
              <a:picLocks noChangeAspect="1"/>
            </p:cNvPicPr>
            <p:nvPr/>
          </p:nvPicPr>
          <p:blipFill>
            <a:blip r:embed="rId6"/>
            <a:stretch>
              <a:fillRect/>
            </a:stretch>
          </p:blipFill>
          <p:spPr>
            <a:xfrm>
              <a:off x="2333606" y="6011986"/>
              <a:ext cx="2219136" cy="798645"/>
            </a:xfrm>
            <a:prstGeom prst="rect">
              <a:avLst/>
            </a:prstGeom>
          </p:spPr>
        </p:pic>
        <p:pic>
          <p:nvPicPr>
            <p:cNvPr id="17" name="圖片 16"/>
            <p:cNvPicPr>
              <a:picLocks noChangeAspect="1"/>
            </p:cNvPicPr>
            <p:nvPr/>
          </p:nvPicPr>
          <p:blipFill>
            <a:blip r:embed="rId7"/>
            <a:stretch>
              <a:fillRect/>
            </a:stretch>
          </p:blipFill>
          <p:spPr>
            <a:xfrm>
              <a:off x="5931110" y="5838155"/>
              <a:ext cx="2066723" cy="829128"/>
            </a:xfrm>
            <a:prstGeom prst="rect">
              <a:avLst/>
            </a:prstGeom>
          </p:spPr>
        </p:pic>
      </p:grpSp>
    </p:spTree>
    <p:extLst>
      <p:ext uri="{BB962C8B-B14F-4D97-AF65-F5344CB8AC3E}">
        <p14:creationId xmlns:p14="http://schemas.microsoft.com/office/powerpoint/2010/main" val="3077238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8676" y="2842599"/>
            <a:ext cx="8639503" cy="1421928"/>
          </a:xfrm>
          <a:prstGeom prst="rect">
            <a:avLst/>
          </a:prstGeom>
        </p:spPr>
        <p:txBody>
          <a:bodyPr wrap="square">
            <a:spAutoFit/>
          </a:bodyPr>
          <a:lstStyle/>
          <a:p>
            <a:pPr marL="0" marR="0" lvl="0" indent="0" algn="ctr" defTabSz="685800" rtl="0" eaLnBrk="1" fontAlgn="auto" latinLnBrk="0" hangingPunct="1">
              <a:lnSpc>
                <a:spcPct val="90000"/>
              </a:lnSpc>
              <a:spcBef>
                <a:spcPts val="750"/>
              </a:spcBef>
              <a:spcAft>
                <a:spcPts val="0"/>
              </a:spcAft>
              <a:buClrTx/>
              <a:buSzTx/>
              <a:buFontTx/>
              <a:buNone/>
              <a:tabLst/>
              <a:defRPr/>
            </a:pPr>
            <a:r>
              <a:rPr kumimoji="0" lang="en-US" altLang="zh-TW" sz="4800" b="1"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Games and Physical Activities</a:t>
            </a:r>
            <a:r>
              <a:rPr kumimoji="0" lang="zh-TW" altLang="zh-HK" sz="48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r>
            <a:br>
              <a:rPr kumimoji="0" lang="zh-TW" altLang="zh-HK" sz="48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br>
            <a:endParaRPr kumimoji="0" lang="zh-HK" altLang="en-US" sz="48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sp>
        <p:nvSpPr>
          <p:cNvPr id="5"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88540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75696" y="631230"/>
            <a:ext cx="7723952" cy="4347172"/>
          </a:xfrm>
          <a:noFill/>
        </p:spPr>
        <p:txBody>
          <a:bodyPr>
            <a:noAutofit/>
          </a:bodyPr>
          <a:lstStyle/>
          <a:p>
            <a:pPr marL="0" indent="0" algn="just">
              <a:buNone/>
            </a:pPr>
            <a:r>
              <a:rPr lang="en-US" altLang="zh-HK" sz="2200" dirty="0"/>
              <a:t>During the period of deferral of class resumption, </a:t>
            </a:r>
            <a:r>
              <a:rPr lang="en-US" altLang="zh-HK" sz="2200" dirty="0" smtClean="0"/>
              <a:t>children </a:t>
            </a:r>
            <a:r>
              <a:rPr lang="en-US" altLang="zh-HK" sz="2200" dirty="0"/>
              <a:t>should stay at home and avoid going to crowded places to minimize the risk of infection.  Teachers can make reference to the following information in designing activities that meet </a:t>
            </a:r>
            <a:r>
              <a:rPr lang="en-US" altLang="zh-HK" sz="2200" dirty="0" smtClean="0"/>
              <a:t>children’s </a:t>
            </a:r>
            <a:r>
              <a:rPr lang="en-US" altLang="zh-HK" sz="2200" dirty="0"/>
              <a:t>developmental needs.  Teachers can also provide the relevant information to parents to strengthen </a:t>
            </a:r>
            <a:r>
              <a:rPr lang="en-US" altLang="zh-HK" sz="2200" dirty="0" smtClean="0"/>
              <a:t>children’s </a:t>
            </a:r>
            <a:r>
              <a:rPr lang="en-US" altLang="zh-HK" sz="2200" dirty="0"/>
              <a:t>hygiene habits and advise parents to engage </a:t>
            </a:r>
            <a:r>
              <a:rPr lang="en-US" altLang="zh-HK" sz="2200" dirty="0" smtClean="0"/>
              <a:t>children </a:t>
            </a:r>
            <a:r>
              <a:rPr lang="en-US" altLang="zh-HK" sz="2200" dirty="0"/>
              <a:t>in activities that promote their physical and psychological health.  If screen activities are to be conducted, appropriate guidance and arrangement should be provided.  Teachers and parents can browse the below website to understand the suggestions from Department of Health regarding children’s use of Internet and electronic screen products</a:t>
            </a:r>
            <a:r>
              <a:rPr lang="zh-TW" altLang="zh-HK" sz="2200" dirty="0"/>
              <a:t>：</a:t>
            </a:r>
          </a:p>
          <a:p>
            <a:pPr marL="0" indent="0">
              <a:buNone/>
            </a:pPr>
            <a:r>
              <a:rPr lang="en-US" altLang="zh-HK" sz="2200" dirty="0">
                <a:hlinkClick r:id="rId2"/>
              </a:rPr>
              <a:t>https://</a:t>
            </a:r>
            <a:r>
              <a:rPr lang="en-US" altLang="zh-HK" sz="2200" dirty="0" smtClean="0">
                <a:hlinkClick r:id="rId2"/>
              </a:rPr>
              <a:t>www.studenthealth.gov.hk/english/internet/report/report.html</a:t>
            </a:r>
            <a:endParaRPr lang="en-US" altLang="zh-HK" sz="2200" dirty="0" smtClean="0"/>
          </a:p>
          <a:p>
            <a:pPr marL="0" indent="0">
              <a:buNone/>
            </a:pPr>
            <a:endParaRPr lang="zh-TW" altLang="zh-HK" sz="2200" dirty="0"/>
          </a:p>
        </p:txBody>
      </p:sp>
      <p:pic>
        <p:nvPicPr>
          <p:cNvPr id="4" name="Picture 4" descr="https://www.edb.gov.hk/attachment/tc/curriculum-development/4-key-tasks/moral-civic/mpd2019/Fight%20disease_togethe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1235" y="5153279"/>
            <a:ext cx="1460437" cy="1376834"/>
          </a:xfrm>
          <a:prstGeom prst="rect">
            <a:avLst/>
          </a:prstGeom>
          <a:noFill/>
          <a:extLst>
            <a:ext uri="{909E8E84-426E-40DD-AFC4-6F175D3DCCD1}">
              <a14:hiddenFill xmlns:a14="http://schemas.microsoft.com/office/drawing/2010/main">
                <a:solidFill>
                  <a:srgbClr val="FFFFFF"/>
                </a:solidFill>
              </a14:hiddenFill>
            </a:ext>
          </a:extLst>
        </p:spPr>
      </p:pic>
      <p:sp>
        <p:nvSpPr>
          <p:cNvPr id="6"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2</a:t>
            </a:fld>
            <a:endParaRPr lang="en-US" sz="1500" dirty="0">
              <a:solidFill>
                <a:srgbClr val="DE7E18">
                  <a:lumMod val="50000"/>
                </a:srgbClr>
              </a:solidFill>
              <a:latin typeface="Century Gothic" panose="020B0502020202020204"/>
            </a:endParaRPr>
          </a:p>
        </p:txBody>
      </p:sp>
    </p:spTree>
    <p:extLst>
      <p:ext uri="{BB962C8B-B14F-4D97-AF65-F5344CB8AC3E}">
        <p14:creationId xmlns:p14="http://schemas.microsoft.com/office/powerpoint/2010/main" val="3599383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67041" y="231273"/>
            <a:ext cx="8387759" cy="784727"/>
          </a:xfrm>
        </p:spPr>
        <p:txBody>
          <a:bodyPr>
            <a:normAutofit lnSpcReduction="10000"/>
          </a:bodyPr>
          <a:lstStyle/>
          <a:p>
            <a:pPr marL="452438" indent="-452438">
              <a:buFont typeface="Wingdings"/>
              <a:buChar char="²"/>
            </a:pPr>
            <a:r>
              <a:rPr lang="en-US" altLang="zh-TW" sz="2700" dirty="0" smtClean="0"/>
              <a:t>Parents can recite the rhymes </a:t>
            </a:r>
            <a:r>
              <a:rPr lang="en-US" altLang="zh-TW" sz="2700" dirty="0"/>
              <a:t>with children and </a:t>
            </a:r>
            <a:r>
              <a:rPr lang="en-US" altLang="zh-TW" sz="2700" dirty="0" smtClean="0"/>
              <a:t>create </a:t>
            </a:r>
            <a:r>
              <a:rPr lang="en-US" altLang="zh-TW" sz="2700" dirty="0" smtClean="0"/>
              <a:t>movements together</a:t>
            </a:r>
          </a:p>
          <a:p>
            <a:pPr marL="0" indent="0">
              <a:buFont typeface="Wingdings"/>
              <a:buChar char="²"/>
            </a:pPr>
            <a:endParaRPr lang="en-US" altLang="zh-TW" sz="2700" dirty="0"/>
          </a:p>
          <a:p>
            <a:pPr marL="0" indent="0">
              <a:lnSpc>
                <a:spcPct val="100000"/>
              </a:lnSpc>
              <a:buNone/>
            </a:pPr>
            <a:endParaRPr lang="en-US" altLang="zh-TW" sz="2700" dirty="0" smtClean="0">
              <a:sym typeface="Wingdings" panose="05000000000000000000" pitchFamily="2" charset="2"/>
            </a:endParaRPr>
          </a:p>
          <a:p>
            <a:pPr marL="0" indent="0">
              <a:buNone/>
            </a:pPr>
            <a:endParaRPr lang="zh-TW" altLang="zh-HK" sz="2700" u="sng" dirty="0"/>
          </a:p>
          <a:p>
            <a:endParaRPr lang="zh-HK" altLang="en-US" sz="2400" u="sng" dirty="0">
              <a:hlinkClick r:id="rId3"/>
            </a:endParaRPr>
          </a:p>
        </p:txBody>
      </p:sp>
      <p:sp>
        <p:nvSpPr>
          <p:cNvPr id="10" name="內容版面配置區 2"/>
          <p:cNvSpPr txBox="1">
            <a:spLocks/>
          </p:cNvSpPr>
          <p:nvPr/>
        </p:nvSpPr>
        <p:spPr>
          <a:xfrm>
            <a:off x="1484026" y="1012669"/>
            <a:ext cx="6562107" cy="584199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zh-TW" altLang="en-US" sz="3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兒歌</a:t>
            </a:r>
            <a:r>
              <a:rPr kumimoji="0" lang="en-US" altLang="zh-TW" sz="3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a:t>
            </a:r>
            <a:r>
              <a:rPr kumimoji="0" lang="zh-TW" altLang="en-US" sz="3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一</a:t>
            </a:r>
            <a:r>
              <a:rPr kumimoji="0" lang="en-US" altLang="zh-TW" sz="3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 : </a:t>
            </a:r>
            <a:r>
              <a:rPr kumimoji="0" lang="zh-TW" altLang="en-US" sz="3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洗手歌</a:t>
            </a:r>
            <a:endParaRPr kumimoji="0" lang="en-US" altLang="zh-TW" sz="3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0" indent="0">
              <a:lnSpc>
                <a:spcPct val="100000"/>
              </a:lnSpc>
              <a:buNone/>
              <a:defRPr/>
            </a:pPr>
            <a:endParaRPr lang="zh-TW" altLang="zh-HK" sz="500" dirty="0"/>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扭開水</a:t>
            </a:r>
            <a:r>
              <a:rPr kumimoji="0" lang="zh-TW"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龍頭 </a:t>
            </a: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先來沖沖手</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再用梘液搓 搓洗要足夠</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雙手各部分 切記</a:t>
            </a:r>
            <a:r>
              <a:rPr kumimoji="0" lang="zh-TW" altLang="en-US"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勿</a:t>
            </a: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遺漏</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indent="0">
              <a:lnSpc>
                <a:spcPct val="100000"/>
              </a:lnSpc>
              <a:spcBef>
                <a:spcPct val="0"/>
              </a:spcBef>
              <a:buNone/>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大家勤洗手 病菌趕快</a:t>
            </a:r>
            <a:r>
              <a:rPr kumimoji="0" lang="zh-TW" altLang="en-US"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走</a:t>
            </a:r>
            <a:endParaRPr kumimoji="0" lang="en-US" altLang="zh-TW"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indent="0">
              <a:lnSpc>
                <a:spcPct val="150000"/>
              </a:lnSpc>
              <a:spcBef>
                <a:spcPct val="0"/>
              </a:spcBef>
              <a:buNone/>
              <a:defRPr/>
            </a:pPr>
            <a:endParaRPr kumimoji="0" lang="en-US" altLang="zh-TW" sz="1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indent="0">
              <a:lnSpc>
                <a:spcPct val="100000"/>
              </a:lnSpc>
              <a:spcBef>
                <a:spcPct val="0"/>
              </a:spcBef>
              <a:buNone/>
              <a:defRPr/>
            </a:pPr>
            <a:endParaRPr lang="en-US" altLang="zh-TW" sz="1100" dirty="0"/>
          </a:p>
          <a:p>
            <a:pPr marL="0" indent="0">
              <a:lnSpc>
                <a:spcPct val="100000"/>
              </a:lnSpc>
              <a:spcBef>
                <a:spcPct val="0"/>
              </a:spcBef>
              <a:buNone/>
              <a:defRPr/>
            </a:pPr>
            <a:r>
              <a:rPr lang="en-US" altLang="zh-TW" sz="2400" dirty="0" smtClean="0"/>
              <a:t>(</a:t>
            </a:r>
            <a:r>
              <a:rPr lang="en-US" altLang="zh-HK" sz="2400" dirty="0" smtClean="0"/>
              <a:t>Nursery </a:t>
            </a:r>
            <a:r>
              <a:rPr lang="en-US" altLang="zh-HK" sz="2400" dirty="0"/>
              <a:t>rhyme </a:t>
            </a:r>
            <a:r>
              <a:rPr lang="en-US" altLang="zh-TW" sz="2400" dirty="0"/>
              <a:t>(</a:t>
            </a:r>
            <a:r>
              <a:rPr lang="en-US" altLang="zh-HK" sz="2400" dirty="0" smtClean="0"/>
              <a:t>1</a:t>
            </a:r>
            <a:r>
              <a:rPr lang="en-US" altLang="zh-TW" sz="2400" dirty="0" smtClean="0"/>
              <a:t>)</a:t>
            </a:r>
            <a:r>
              <a:rPr lang="en-US" altLang="zh-HK" sz="2400" dirty="0" smtClean="0"/>
              <a:t> </a:t>
            </a:r>
            <a:r>
              <a:rPr lang="en-US" altLang="zh-HK" sz="2400" dirty="0"/>
              <a:t>Wash Your Hands</a:t>
            </a:r>
          </a:p>
          <a:p>
            <a:pPr marL="0" indent="0">
              <a:lnSpc>
                <a:spcPct val="100000"/>
              </a:lnSpc>
              <a:spcBef>
                <a:spcPct val="0"/>
              </a:spcBef>
              <a:buNone/>
              <a:defRPr/>
            </a:pPr>
            <a:r>
              <a:rPr lang="en-US" altLang="zh-HK" sz="2400" i="1" dirty="0" smtClean="0"/>
              <a:t>Turn </a:t>
            </a:r>
            <a:r>
              <a:rPr lang="en-US" altLang="zh-HK" sz="2400" i="1" dirty="0"/>
              <a:t>the tap on together we </a:t>
            </a:r>
            <a:r>
              <a:rPr lang="en-US" altLang="zh-HK" sz="2400" i="1" dirty="0" smtClean="0"/>
              <a:t>wash</a:t>
            </a:r>
            <a:endParaRPr lang="en-US" altLang="zh-TW" sz="2400" i="1" dirty="0" smtClean="0"/>
          </a:p>
          <a:p>
            <a:pPr marL="0" indent="0">
              <a:lnSpc>
                <a:spcPct val="100000"/>
              </a:lnSpc>
              <a:spcBef>
                <a:spcPct val="0"/>
              </a:spcBef>
              <a:buNone/>
              <a:defRPr/>
            </a:pPr>
            <a:r>
              <a:rPr lang="en-US" altLang="zh-HK" sz="2400" i="1" dirty="0" smtClean="0"/>
              <a:t>Water </a:t>
            </a:r>
            <a:r>
              <a:rPr lang="en-US" altLang="zh-HK" sz="2400" i="1" dirty="0"/>
              <a:t>helps us get the germs off</a:t>
            </a:r>
            <a:endParaRPr lang="zh-TW" altLang="zh-HK" sz="2400" dirty="0">
              <a:solidFill>
                <a:prstClr val="black"/>
              </a:solidFill>
            </a:endParaRPr>
          </a:p>
          <a:p>
            <a:pPr marL="0" indent="0">
              <a:lnSpc>
                <a:spcPct val="100000"/>
              </a:lnSpc>
              <a:spcBef>
                <a:spcPct val="0"/>
              </a:spcBef>
              <a:buNone/>
              <a:defRPr/>
            </a:pPr>
            <a:r>
              <a:rPr lang="en-US" altLang="zh-HK" sz="2400" i="1" dirty="0"/>
              <a:t>Scrub, scrub, scrub with soap and </a:t>
            </a:r>
            <a:r>
              <a:rPr lang="en-US" altLang="zh-HK" sz="2400" i="1" dirty="0" smtClean="0"/>
              <a:t>water</a:t>
            </a:r>
          </a:p>
          <a:p>
            <a:pPr marL="0" indent="0">
              <a:lnSpc>
                <a:spcPct val="100000"/>
              </a:lnSpc>
              <a:spcBef>
                <a:spcPct val="0"/>
              </a:spcBef>
              <a:buNone/>
              <a:defRPr/>
            </a:pPr>
            <a:r>
              <a:rPr lang="en-US" altLang="zh-HK" sz="2400" i="1" dirty="0" smtClean="0"/>
              <a:t>Top, bottom, in between the fingers</a:t>
            </a:r>
          </a:p>
          <a:p>
            <a:pPr marL="0" indent="0">
              <a:lnSpc>
                <a:spcPct val="100000"/>
              </a:lnSpc>
              <a:spcBef>
                <a:spcPct val="0"/>
              </a:spcBef>
              <a:buNone/>
              <a:defRPr/>
            </a:pPr>
            <a:r>
              <a:rPr lang="en-US" altLang="zh-HK" sz="2400" i="1" dirty="0" smtClean="0"/>
              <a:t>Make </a:t>
            </a:r>
            <a:r>
              <a:rPr lang="en-US" altLang="zh-HK" sz="2400" i="1" dirty="0"/>
              <a:t>sure the hands are clean and </a:t>
            </a:r>
            <a:r>
              <a:rPr lang="en-US" altLang="zh-HK" sz="2400" i="1" dirty="0" smtClean="0"/>
              <a:t>nice</a:t>
            </a:r>
            <a:endParaRPr lang="zh-TW" altLang="zh-HK" sz="2400" dirty="0" smtClean="0"/>
          </a:p>
          <a:p>
            <a:pPr marL="0" indent="0">
              <a:lnSpc>
                <a:spcPct val="100000"/>
              </a:lnSpc>
              <a:spcBef>
                <a:spcPct val="0"/>
              </a:spcBef>
              <a:buNone/>
              <a:defRPr/>
            </a:pPr>
            <a:r>
              <a:rPr lang="en-US" altLang="zh-HK" sz="2400" i="1" dirty="0" smtClean="0"/>
              <a:t>Keeping the germs away is right</a:t>
            </a:r>
            <a:r>
              <a:rPr lang="en-US" altLang="zh-TW" sz="2400" i="1" dirty="0" smtClean="0"/>
              <a:t>)</a:t>
            </a:r>
            <a:endParaRPr kumimoji="0" lang="en-US" altLang="zh-TW" sz="1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p:txBody>
      </p:sp>
      <p:pic>
        <p:nvPicPr>
          <p:cNvPr id="6" name="Picture 8" descr="https://www.edb.gov.hk/attachment/tc/curriculum-development/4-key-tasks/moral-civic/mpd2019/Washing_hand.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7721" y="1175806"/>
            <a:ext cx="1745673" cy="1691899"/>
          </a:xfrm>
          <a:prstGeom prst="rect">
            <a:avLst/>
          </a:prstGeom>
          <a:noFill/>
          <a:extLst>
            <a:ext uri="{909E8E84-426E-40DD-AFC4-6F175D3DCCD1}">
              <a14:hiddenFill xmlns:a14="http://schemas.microsoft.com/office/drawing/2010/main">
                <a:solidFill>
                  <a:srgbClr val="FFFFFF"/>
                </a:solidFill>
              </a14:hiddenFill>
            </a:ext>
          </a:extLst>
        </p:spPr>
      </p:pic>
      <p:sp>
        <p:nvSpPr>
          <p:cNvPr id="7"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33784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內容版面配置區 2"/>
          <p:cNvSpPr txBox="1">
            <a:spLocks/>
          </p:cNvSpPr>
          <p:nvPr/>
        </p:nvSpPr>
        <p:spPr>
          <a:xfrm>
            <a:off x="644577" y="404734"/>
            <a:ext cx="7242568" cy="621446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zh-TW" altLang="en-US"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兒歌</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a:t>
            </a:r>
            <a:r>
              <a:rPr kumimoji="0" lang="zh-TW" altLang="en-US"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二</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 : </a:t>
            </a:r>
            <a:r>
              <a:rPr kumimoji="0" lang="zh-HK" altLang="zh-HK"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我</a:t>
            </a:r>
            <a:r>
              <a:rPr kumimoji="0" lang="zh-HK" altLang="zh-HK"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愛做</a:t>
            </a:r>
            <a:r>
              <a:rPr kumimoji="0" lang="zh-HK" altLang="zh-HK"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運動</a:t>
            </a:r>
            <a:endPar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zh-TW" altLang="zh-HK" sz="1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53975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伸伸雙手</a:t>
            </a:r>
            <a:r>
              <a:rPr kumimoji="0" lang="zh-HK" altLang="zh-HK"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彎</a:t>
            </a:r>
            <a:r>
              <a:rPr kumimoji="0" lang="zh-HK" altLang="zh-HK"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彎</a:t>
            </a:r>
            <a:r>
              <a:rPr kumimoji="0" lang="zh-HK" altLang="zh-HK"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腰</a:t>
            </a:r>
            <a:endParaRPr kumimoji="0" lang="en-US"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53975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跑跑跳跳踏</a:t>
            </a:r>
            <a:r>
              <a:rPr kumimoji="0" lang="zh-HK" altLang="zh-HK"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踏步</a:t>
            </a:r>
            <a:endParaRPr kumimoji="0" lang="zh-TW"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53975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大家</a:t>
            </a:r>
            <a:r>
              <a:rPr kumimoji="0" lang="zh-TW" altLang="en-US"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同來</a:t>
            </a: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做</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運動</a:t>
            </a:r>
            <a:endParaRPr kumimoji="0" lang="zh-TW"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53975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強健身體精神</a:t>
            </a: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好</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zh-HK" sz="16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zh-HK" sz="11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lvl="0" indent="0">
              <a:lnSpc>
                <a:spcPct val="110000"/>
              </a:lnSpc>
              <a:spcBef>
                <a:spcPct val="0"/>
              </a:spcBef>
              <a:buNone/>
              <a:defRPr/>
            </a:pPr>
            <a:r>
              <a:rPr lang="en-US" altLang="zh-TW" sz="2400" dirty="0" smtClean="0">
                <a:solidFill>
                  <a:prstClr val="black"/>
                </a:solidFill>
                <a:sym typeface="Wingdings" panose="05000000000000000000" pitchFamily="2" charset="2"/>
              </a:rPr>
              <a:t>(Nursery rhyme (2)  </a:t>
            </a:r>
            <a:r>
              <a:rPr lang="en-US" altLang="zh-TW" sz="2400" dirty="0">
                <a:solidFill>
                  <a:prstClr val="black"/>
                </a:solidFill>
                <a:sym typeface="Wingdings" panose="05000000000000000000" pitchFamily="2" charset="2"/>
              </a:rPr>
              <a:t>I Love Exercise</a:t>
            </a:r>
          </a:p>
          <a:p>
            <a:pPr marL="0" lvl="0" indent="0">
              <a:lnSpc>
                <a:spcPct val="110000"/>
              </a:lnSpc>
              <a:spcBef>
                <a:spcPct val="0"/>
              </a:spcBef>
              <a:buNone/>
              <a:defRPr/>
            </a:pPr>
            <a:r>
              <a:rPr lang="en-US" altLang="zh-TW" sz="2400" i="1" dirty="0">
                <a:solidFill>
                  <a:prstClr val="black"/>
                </a:solidFill>
                <a:sym typeface="Wingdings" panose="05000000000000000000" pitchFamily="2" charset="2"/>
              </a:rPr>
              <a:t>Stretch your hands and bend your waist</a:t>
            </a:r>
          </a:p>
          <a:p>
            <a:pPr marL="0" lvl="0" indent="0">
              <a:lnSpc>
                <a:spcPct val="110000"/>
              </a:lnSpc>
              <a:spcBef>
                <a:spcPct val="0"/>
              </a:spcBef>
              <a:buNone/>
              <a:defRPr/>
            </a:pPr>
            <a:r>
              <a:rPr lang="en-US" altLang="zh-TW" sz="2400" i="1" dirty="0">
                <a:solidFill>
                  <a:prstClr val="black"/>
                </a:solidFill>
                <a:sym typeface="Wingdings" panose="05000000000000000000" pitchFamily="2" charset="2"/>
              </a:rPr>
              <a:t>Run there jump here stamp your feet</a:t>
            </a:r>
          </a:p>
          <a:p>
            <a:pPr marL="0" lvl="0" indent="0">
              <a:lnSpc>
                <a:spcPct val="110000"/>
              </a:lnSpc>
              <a:spcBef>
                <a:spcPct val="0"/>
              </a:spcBef>
              <a:buNone/>
              <a:defRPr/>
            </a:pPr>
            <a:r>
              <a:rPr lang="en-US" altLang="zh-TW" sz="2400" i="1" dirty="0">
                <a:solidFill>
                  <a:prstClr val="black"/>
                </a:solidFill>
                <a:sym typeface="Wingdings" panose="05000000000000000000" pitchFamily="2" charset="2"/>
              </a:rPr>
              <a:t>Together let us exercise each day </a:t>
            </a:r>
          </a:p>
          <a:p>
            <a:pPr marL="0" lvl="0" indent="0">
              <a:lnSpc>
                <a:spcPct val="110000"/>
              </a:lnSpc>
              <a:spcBef>
                <a:spcPct val="0"/>
              </a:spcBef>
              <a:buNone/>
              <a:defRPr/>
            </a:pPr>
            <a:r>
              <a:rPr lang="en-US" altLang="zh-TW" sz="2400" i="1" dirty="0">
                <a:solidFill>
                  <a:prstClr val="black"/>
                </a:solidFill>
                <a:sym typeface="Wingdings" panose="05000000000000000000" pitchFamily="2" charset="2"/>
              </a:rPr>
              <a:t>To have a strong body and good </a:t>
            </a:r>
            <a:r>
              <a:rPr lang="en-US" altLang="zh-TW" sz="2400" i="1" dirty="0" smtClean="0">
                <a:solidFill>
                  <a:prstClr val="black"/>
                </a:solidFill>
                <a:sym typeface="Wingdings" panose="05000000000000000000" pitchFamily="2" charset="2"/>
              </a:rPr>
              <a:t>spirit)</a:t>
            </a:r>
            <a:endParaRPr lang="en-US" altLang="zh-TW" sz="2400" i="1" dirty="0">
              <a:solidFill>
                <a:prstClr val="black"/>
              </a:solidFill>
              <a:sym typeface="Wingdings" panose="05000000000000000000" pitchFamily="2" charset="2"/>
            </a:endParaRPr>
          </a:p>
          <a:p>
            <a:pPr marL="0" marR="0" lvl="0" indent="0" algn="l" defTabSz="685800" rtl="0" eaLnBrk="1" fontAlgn="auto" latinLnBrk="0" hangingPunct="1">
              <a:lnSpc>
                <a:spcPct val="150000"/>
              </a:lnSpc>
              <a:spcBef>
                <a:spcPct val="0"/>
              </a:spcBef>
              <a:spcAft>
                <a:spcPts val="0"/>
              </a:spcAft>
              <a:buClrTx/>
              <a:buSzTx/>
              <a:buFont typeface="Arial" panose="020B0604020202020204" pitchFamily="34" charset="0"/>
              <a:buNone/>
              <a:tabLst/>
              <a:defRPr/>
            </a:pPr>
            <a:endPar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514350" marR="0" lvl="0" indent="-514350" algn="l" defTabSz="685800" rtl="0" eaLnBrk="1" fontAlgn="auto" latinLnBrk="0" hangingPunct="1">
              <a:lnSpc>
                <a:spcPct val="100000"/>
              </a:lnSpc>
              <a:spcBef>
                <a:spcPts val="750"/>
              </a:spcBef>
              <a:spcAft>
                <a:spcPts val="0"/>
              </a:spcAft>
              <a:buClrTx/>
              <a:buSzTx/>
              <a:buFont typeface="Arial" panose="020B0604020202020204" pitchFamily="34" charset="0"/>
              <a:buAutoNum type="arabicPeriod"/>
              <a:tabLst/>
              <a:defRPr/>
            </a:pPr>
            <a:endParaRPr kumimoji="0" lang="en-US" altLang="zh-TW"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zh-TW" altLang="zh-HK" sz="2700" b="0" i="0" u="sng"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zh-HK" altLang="en-US" sz="2400" b="0"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endParaRPr>
          </a:p>
        </p:txBody>
      </p:sp>
      <p:pic>
        <p:nvPicPr>
          <p:cNvPr id="2" name="圖片 1"/>
          <p:cNvPicPr>
            <a:picLocks noChangeAspect="1"/>
          </p:cNvPicPr>
          <p:nvPr/>
        </p:nvPicPr>
        <p:blipFill>
          <a:blip r:embed="rId3"/>
          <a:stretch>
            <a:fillRect/>
          </a:stretch>
        </p:blipFill>
        <p:spPr>
          <a:xfrm>
            <a:off x="5312923" y="1509813"/>
            <a:ext cx="3222510" cy="2293752"/>
          </a:xfrm>
          <a:prstGeom prst="rect">
            <a:avLst/>
          </a:prstGeom>
        </p:spPr>
      </p:pic>
      <p:sp>
        <p:nvSpPr>
          <p:cNvPr id="5"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45805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p:cNvSpPr txBox="1">
            <a:spLocks/>
          </p:cNvSpPr>
          <p:nvPr/>
        </p:nvSpPr>
        <p:spPr>
          <a:xfrm>
            <a:off x="1394085" y="297074"/>
            <a:ext cx="6715593" cy="611423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zh-TW" altLang="en-US"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兒歌</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a:t>
            </a:r>
            <a:r>
              <a:rPr kumimoji="0" lang="zh-TW" altLang="en-US"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三</a:t>
            </a:r>
            <a:r>
              <a:rPr kumimoji="0" lang="en-US" altLang="zh-TW"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 : </a:t>
            </a:r>
            <a:r>
              <a:rPr kumimoji="0" lang="zh-HK" altLang="zh-HK"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吃</a:t>
            </a:r>
            <a:r>
              <a:rPr kumimoji="0" lang="zh-HK" altLang="zh-HK"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水果</a:t>
            </a:r>
            <a:endParaRPr kumimoji="0" lang="zh-TW" altLang="zh-HK" sz="40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altLang="zh-TW" sz="1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0" marR="0" lvl="0" indent="449263"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士</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多啤梨</a:t>
            </a:r>
            <a:r>
              <a:rPr kumimoji="0" lang="zh-TW"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蘋果</a:t>
            </a:r>
            <a:r>
              <a:rPr kumimoji="0" lang="zh-TW"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橙</a:t>
            </a:r>
            <a:r>
              <a:rPr kumimoji="0" lang="en-US"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449263"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營</a:t>
            </a:r>
            <a:r>
              <a:rPr kumimoji="0" lang="zh-TW"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養</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豐</a:t>
            </a:r>
            <a:r>
              <a:rPr kumimoji="0" lang="zh-TW"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富</a:t>
            </a:r>
            <a:r>
              <a:rPr kumimoji="0" lang="zh-HK" altLang="zh-HK" sz="32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好</a:t>
            </a:r>
            <a:r>
              <a:rPr kumimoji="0" lang="zh-HK" altLang="zh-HK"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味道</a:t>
            </a:r>
            <a:endParaRPr kumimoji="0" lang="zh-TW" altLang="zh-HK" sz="3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a:p>
            <a:pPr marL="0" marR="0" lvl="0" indent="449263" algn="l" defTabSz="6858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多</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汁解渴纖</a:t>
            </a:r>
            <a:r>
              <a:rPr kumimoji="0" lang="zh-TW"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維</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高</a:t>
            </a:r>
            <a:r>
              <a:rPr kumimoji="0" lang="en-US"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449263"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愛</a:t>
            </a:r>
            <a:r>
              <a:rPr kumimoji="0" lang="zh-HK" altLang="zh-HK" sz="32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吃水果身體</a:t>
            </a:r>
            <a:r>
              <a:rPr kumimoji="0" lang="zh-HK"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好</a:t>
            </a:r>
            <a:endParaRPr kumimoji="0" lang="en-US" altLang="zh-HK" sz="32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zh-TW" altLang="zh-HK" sz="1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lvl="0" indent="0">
              <a:lnSpc>
                <a:spcPct val="110000"/>
              </a:lnSpc>
              <a:spcBef>
                <a:spcPct val="0"/>
              </a:spcBef>
              <a:buNone/>
              <a:defRPr/>
            </a:pPr>
            <a:r>
              <a:rPr lang="en-US" altLang="zh-TW" sz="2600" dirty="0" smtClean="0">
                <a:solidFill>
                  <a:prstClr val="black"/>
                </a:solidFill>
              </a:rPr>
              <a:t>(</a:t>
            </a:r>
            <a:r>
              <a:rPr lang="en-US" altLang="zh-HK" sz="2600" dirty="0" smtClean="0">
                <a:solidFill>
                  <a:prstClr val="black"/>
                </a:solidFill>
              </a:rPr>
              <a:t>Nursery rhyme</a:t>
            </a:r>
            <a:r>
              <a:rPr lang="en-US" altLang="zh-TW" sz="2600" dirty="0" smtClean="0">
                <a:solidFill>
                  <a:prstClr val="black"/>
                </a:solidFill>
              </a:rPr>
              <a:t>(</a:t>
            </a:r>
            <a:r>
              <a:rPr lang="en-US" altLang="zh-HK" sz="2600" dirty="0" smtClean="0">
                <a:solidFill>
                  <a:prstClr val="black"/>
                </a:solidFill>
              </a:rPr>
              <a:t>3</a:t>
            </a:r>
            <a:r>
              <a:rPr lang="en-US" altLang="zh-TW" sz="2600" dirty="0" smtClean="0">
                <a:solidFill>
                  <a:prstClr val="black"/>
                </a:solidFill>
              </a:rPr>
              <a:t>)</a:t>
            </a:r>
            <a:r>
              <a:rPr lang="en-US" altLang="zh-HK" sz="2600" dirty="0" smtClean="0">
                <a:solidFill>
                  <a:prstClr val="black"/>
                </a:solidFill>
              </a:rPr>
              <a:t>  </a:t>
            </a:r>
            <a:r>
              <a:rPr lang="en-US" altLang="zh-HK" sz="2600" dirty="0">
                <a:solidFill>
                  <a:prstClr val="black"/>
                </a:solidFill>
              </a:rPr>
              <a:t>Eating Fruits</a:t>
            </a:r>
          </a:p>
          <a:p>
            <a:pPr marL="0" lvl="0" indent="0">
              <a:lnSpc>
                <a:spcPct val="110000"/>
              </a:lnSpc>
              <a:spcBef>
                <a:spcPct val="0"/>
              </a:spcBef>
              <a:buNone/>
              <a:defRPr/>
            </a:pPr>
            <a:r>
              <a:rPr lang="en-US" altLang="zh-HK" sz="2600" i="1" dirty="0">
                <a:solidFill>
                  <a:prstClr val="black"/>
                </a:solidFill>
              </a:rPr>
              <a:t>Strawberries, apples, oranges</a:t>
            </a:r>
          </a:p>
          <a:p>
            <a:pPr marL="0" lvl="0" indent="0">
              <a:lnSpc>
                <a:spcPct val="110000"/>
              </a:lnSpc>
              <a:spcBef>
                <a:spcPct val="0"/>
              </a:spcBef>
              <a:buNone/>
              <a:defRPr/>
            </a:pPr>
            <a:r>
              <a:rPr lang="en-US" altLang="zh-HK" sz="2600" i="1" dirty="0">
                <a:solidFill>
                  <a:prstClr val="black"/>
                </a:solidFill>
              </a:rPr>
              <a:t>Fruits are nutritious and tasty </a:t>
            </a:r>
          </a:p>
          <a:p>
            <a:pPr marL="0" lvl="0" indent="0">
              <a:lnSpc>
                <a:spcPct val="110000"/>
              </a:lnSpc>
              <a:spcBef>
                <a:spcPct val="0"/>
              </a:spcBef>
              <a:buNone/>
              <a:defRPr/>
            </a:pPr>
            <a:r>
              <a:rPr lang="en-US" altLang="zh-HK" sz="2600" i="1" dirty="0">
                <a:solidFill>
                  <a:prstClr val="black"/>
                </a:solidFill>
              </a:rPr>
              <a:t>Juicy with </a:t>
            </a:r>
            <a:r>
              <a:rPr lang="en-US" altLang="zh-HK" sz="2600" i="1" dirty="0" err="1">
                <a:solidFill>
                  <a:prstClr val="black"/>
                </a:solidFill>
              </a:rPr>
              <a:t>fibre</a:t>
            </a:r>
            <a:r>
              <a:rPr lang="en-US" altLang="zh-HK" sz="2600" i="1" dirty="0">
                <a:solidFill>
                  <a:prstClr val="black"/>
                </a:solidFill>
              </a:rPr>
              <a:t>, quench your thirst </a:t>
            </a:r>
          </a:p>
          <a:p>
            <a:pPr marL="0" lvl="0" indent="0">
              <a:lnSpc>
                <a:spcPct val="110000"/>
              </a:lnSpc>
              <a:spcBef>
                <a:spcPct val="0"/>
              </a:spcBef>
              <a:buNone/>
              <a:defRPr/>
            </a:pPr>
            <a:r>
              <a:rPr lang="en-US" altLang="zh-HK" sz="2600" i="1" dirty="0">
                <a:solidFill>
                  <a:prstClr val="black"/>
                </a:solidFill>
              </a:rPr>
              <a:t>Eating fruits is good for </a:t>
            </a:r>
            <a:r>
              <a:rPr lang="en-US" altLang="zh-HK" sz="2600" i="1" dirty="0" smtClean="0">
                <a:solidFill>
                  <a:prstClr val="black"/>
                </a:solidFill>
              </a:rPr>
              <a:t>all</a:t>
            </a:r>
            <a:r>
              <a:rPr lang="en-US" altLang="zh-TW" sz="2600" i="1" dirty="0" smtClean="0">
                <a:solidFill>
                  <a:prstClr val="black"/>
                </a:solidFill>
              </a:rPr>
              <a:t>)</a:t>
            </a:r>
            <a:endParaRPr lang="en-US" altLang="zh-HK" sz="2600" i="1" dirty="0">
              <a:solidFill>
                <a:prstClr val="black"/>
              </a:solidFill>
            </a:endParaRPr>
          </a:p>
          <a:p>
            <a:pPr marL="0" marR="0" lvl="0" indent="0" algn="l" defTabSz="685800" rtl="0" eaLnBrk="1" fontAlgn="auto" latinLnBrk="0" hangingPunct="1">
              <a:lnSpc>
                <a:spcPct val="150000"/>
              </a:lnSpc>
              <a:spcBef>
                <a:spcPct val="0"/>
              </a:spcBef>
              <a:spcAft>
                <a:spcPts val="0"/>
              </a:spcAft>
              <a:buClrTx/>
              <a:buSzTx/>
              <a:buFont typeface="Arial" panose="020B0604020202020204" pitchFamily="34" charset="0"/>
              <a:buNone/>
              <a:tabLst/>
              <a:defRPr/>
            </a:pPr>
            <a:endParaRPr kumimoji="0" lang="zh-HK" altLang="en-US" sz="2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endParaRPr kumimoji="0" lang="en-US" altLang="zh-TW"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514350" marR="0" lvl="0" indent="-514350" algn="l" defTabSz="685800" rtl="0" eaLnBrk="1" fontAlgn="auto" latinLnBrk="0" hangingPunct="1">
              <a:lnSpc>
                <a:spcPct val="100000"/>
              </a:lnSpc>
              <a:spcBef>
                <a:spcPts val="750"/>
              </a:spcBef>
              <a:spcAft>
                <a:spcPts val="0"/>
              </a:spcAft>
              <a:buClrTx/>
              <a:buSzTx/>
              <a:buFont typeface="Arial" panose="020B0604020202020204" pitchFamily="34" charset="0"/>
              <a:buAutoNum type="arabicPeriod"/>
              <a:tabLst/>
              <a:defRPr/>
            </a:pPr>
            <a:endParaRPr kumimoji="0" lang="en-US" altLang="zh-TW"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zh-TW" altLang="zh-HK" sz="2700" b="0" i="0" u="sng"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zh-HK" altLang="en-US" sz="2400" b="0"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3"/>
            </a:endParaRPr>
          </a:p>
        </p:txBody>
      </p:sp>
      <p:sp>
        <p:nvSpPr>
          <p:cNvPr id="4"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2047114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內容版面配置區 2"/>
          <p:cNvSpPr txBox="1">
            <a:spLocks/>
          </p:cNvSpPr>
          <p:nvPr/>
        </p:nvSpPr>
        <p:spPr>
          <a:xfrm>
            <a:off x="1004341" y="484632"/>
            <a:ext cx="7210269" cy="5827312"/>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zh-TW" altLang="en-US" sz="43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兒歌</a:t>
            </a:r>
            <a:r>
              <a:rPr kumimoji="0" lang="en-US" altLang="zh-TW" sz="43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a:t>
            </a:r>
            <a:r>
              <a:rPr kumimoji="0" lang="zh-TW" altLang="en-US" sz="43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四</a:t>
            </a:r>
            <a:r>
              <a:rPr kumimoji="0" lang="en-US" altLang="zh-TW" sz="43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 :</a:t>
            </a:r>
            <a:r>
              <a:rPr kumimoji="0" lang="zh-HK" altLang="zh-HK" sz="43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健康好</a:t>
            </a:r>
            <a:r>
              <a:rPr kumimoji="0" lang="zh-HK" altLang="zh-HK" sz="43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寶寶</a:t>
            </a:r>
            <a:endParaRPr kumimoji="0" lang="en-US" altLang="zh-HK" sz="43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lvl="0" indent="0" algn="r">
              <a:buNone/>
              <a:defRPr/>
            </a:pPr>
            <a:endParaRPr kumimoji="0" lang="zh-TW" altLang="zh-HK" sz="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3313113"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zh-TW" altLang="en-US"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我是健康好</a:t>
            </a: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寶寶</a:t>
            </a:r>
            <a:endParaRPr kumimoji="0" lang="en-US" altLang="zh-TW"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3313113"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作息</a:t>
            </a:r>
            <a:r>
              <a:rPr kumimoji="0" lang="zh-TW" altLang="en-US"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定時會</a:t>
            </a: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做到</a:t>
            </a:r>
            <a:endParaRPr kumimoji="0" lang="en-US" altLang="zh-TW"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3313113"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均衡</a:t>
            </a:r>
            <a:r>
              <a:rPr kumimoji="0" lang="zh-TW" altLang="en-US"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飲食快長</a:t>
            </a: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高</a:t>
            </a:r>
            <a:endParaRPr kumimoji="0" lang="en-US" altLang="zh-TW"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3313113"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爸爸</a:t>
            </a:r>
            <a:r>
              <a:rPr kumimoji="0" lang="zh-TW" altLang="en-US" sz="35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媽媽齊讚</a:t>
            </a:r>
            <a:r>
              <a:rPr kumimoji="0" lang="zh-TW" altLang="en-US"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好</a:t>
            </a:r>
            <a:endParaRPr kumimoji="0" lang="en-US" altLang="zh-TW" sz="35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r" defTabSz="6858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en-US" altLang="zh-TW" sz="2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0" lvl="0" indent="0" algn="r">
              <a:lnSpc>
                <a:spcPct val="120000"/>
              </a:lnSpc>
              <a:spcBef>
                <a:spcPct val="0"/>
              </a:spcBef>
              <a:buNone/>
              <a:defRPr/>
            </a:pPr>
            <a:r>
              <a:rPr lang="en-US" altLang="zh-TW" sz="2800" dirty="0"/>
              <a:t>(</a:t>
            </a:r>
            <a:r>
              <a:rPr lang="en-US" altLang="zh-TW" sz="2800" dirty="0" smtClean="0"/>
              <a:t>Nursery </a:t>
            </a:r>
            <a:r>
              <a:rPr lang="en-US" altLang="zh-TW" sz="2800" dirty="0"/>
              <a:t>rhyme 4  A Good Healthy </a:t>
            </a:r>
            <a:r>
              <a:rPr lang="en-US" altLang="zh-TW" sz="2800" dirty="0" smtClean="0"/>
              <a:t>Kid</a:t>
            </a:r>
          </a:p>
          <a:p>
            <a:pPr marL="0" indent="2428875">
              <a:lnSpc>
                <a:spcPct val="120000"/>
              </a:lnSpc>
              <a:spcBef>
                <a:spcPct val="0"/>
              </a:spcBef>
              <a:buNone/>
              <a:defRPr/>
            </a:pPr>
            <a:r>
              <a:rPr lang="en-US" altLang="zh-TW" sz="2800" i="1" dirty="0"/>
              <a:t>I am certainly a good healthy </a:t>
            </a:r>
            <a:r>
              <a:rPr lang="en-US" altLang="zh-TW" sz="2800" i="1" dirty="0" smtClean="0"/>
              <a:t>kid</a:t>
            </a:r>
          </a:p>
          <a:p>
            <a:pPr marL="0" indent="2428875">
              <a:lnSpc>
                <a:spcPct val="120000"/>
              </a:lnSpc>
              <a:spcBef>
                <a:spcPct val="0"/>
              </a:spcBef>
              <a:buNone/>
              <a:defRPr/>
            </a:pPr>
            <a:r>
              <a:rPr lang="en-US" altLang="zh-TW" sz="2800" i="1" dirty="0"/>
              <a:t>Regularly wake up and go to </a:t>
            </a:r>
            <a:r>
              <a:rPr lang="en-US" altLang="zh-TW" sz="2800" i="1" dirty="0" smtClean="0"/>
              <a:t>bed</a:t>
            </a:r>
            <a:endParaRPr lang="en-US" altLang="zh-TW" sz="2800" dirty="0" smtClean="0">
              <a:solidFill>
                <a:prstClr val="black"/>
              </a:solidFill>
            </a:endParaRPr>
          </a:p>
          <a:p>
            <a:pPr marL="0" indent="2428875">
              <a:lnSpc>
                <a:spcPct val="120000"/>
              </a:lnSpc>
              <a:spcBef>
                <a:spcPct val="0"/>
              </a:spcBef>
              <a:buNone/>
              <a:defRPr/>
            </a:pPr>
            <a:r>
              <a:rPr lang="en-US" altLang="zh-TW" sz="2800" i="1" dirty="0" smtClean="0"/>
              <a:t>With a balanced diet I grow tall</a:t>
            </a:r>
            <a:endParaRPr lang="zh-TW" altLang="en-US" sz="2800" dirty="0" smtClean="0">
              <a:solidFill>
                <a:prstClr val="black"/>
              </a:solidFill>
            </a:endParaRPr>
          </a:p>
          <a:p>
            <a:pPr marL="0" lvl="0" indent="2428875">
              <a:lnSpc>
                <a:spcPct val="120000"/>
              </a:lnSpc>
              <a:spcBef>
                <a:spcPct val="0"/>
              </a:spcBef>
              <a:buNone/>
              <a:defRPr/>
            </a:pPr>
            <a:r>
              <a:rPr lang="en-US" altLang="zh-TW" sz="2800" i="1" dirty="0" smtClean="0"/>
              <a:t>Good </a:t>
            </a:r>
            <a:r>
              <a:rPr lang="en-US" altLang="zh-TW" sz="2800" i="1" dirty="0"/>
              <a:t>kid I am, said mom </a:t>
            </a:r>
            <a:r>
              <a:rPr lang="en-US" altLang="zh-TW" sz="2800" i="1" dirty="0" smtClean="0"/>
              <a:t>and dad)</a:t>
            </a:r>
            <a:endParaRPr kumimoji="0" lang="en-US" altLang="zh-TW" sz="28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endParaRPr>
          </a:p>
          <a:p>
            <a:pPr marL="0" marR="0" lvl="0" indent="2773363" defTabSz="685800" rtl="0" eaLnBrk="1" fontAlgn="auto" latinLnBrk="0" hangingPunct="1">
              <a:lnSpc>
                <a:spcPct val="150000"/>
              </a:lnSpc>
              <a:spcBef>
                <a:spcPct val="0"/>
              </a:spcBef>
              <a:spcAft>
                <a:spcPts val="0"/>
              </a:spcAft>
              <a:buClrTx/>
              <a:buSzTx/>
              <a:buFont typeface="Arial" panose="020B0604020202020204" pitchFamily="34" charset="0"/>
              <a:buNone/>
              <a:tabLst/>
              <a:defRPr/>
            </a:pPr>
            <a:endParaRPr kumimoji="0" lang="zh-TW" altLang="en-US" sz="40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514350" marR="0" lvl="0" indent="-514350" algn="l" defTabSz="685800" rtl="0" eaLnBrk="1" fontAlgn="auto" latinLnBrk="0" hangingPunct="1">
              <a:lnSpc>
                <a:spcPct val="100000"/>
              </a:lnSpc>
              <a:spcBef>
                <a:spcPts val="750"/>
              </a:spcBef>
              <a:spcAft>
                <a:spcPts val="0"/>
              </a:spcAft>
              <a:buClrTx/>
              <a:buSzTx/>
              <a:buFont typeface="Arial" panose="020B0604020202020204" pitchFamily="34" charset="0"/>
              <a:buAutoNum type="arabicPeriod"/>
              <a:tabLst/>
              <a:defRPr/>
            </a:pPr>
            <a:endParaRPr kumimoji="0" lang="en-US" altLang="zh-TW"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zh-TW" altLang="zh-HK" sz="2700" b="0" i="0" u="sng"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zh-HK" altLang="en-US" sz="2400" b="0"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2"/>
            </a:endParaRPr>
          </a:p>
        </p:txBody>
      </p:sp>
      <p:pic>
        <p:nvPicPr>
          <p:cNvPr id="7" name="圖片 6"/>
          <p:cNvPicPr/>
          <p:nvPr/>
        </p:nvPicPr>
        <p:blipFill rotWithShape="1">
          <a:blip r:embed="rId3"/>
          <a:srcRect l="20407" t="57470" r="53768" b="12029"/>
          <a:stretch/>
        </p:blipFill>
        <p:spPr bwMode="auto">
          <a:xfrm>
            <a:off x="685633" y="4427538"/>
            <a:ext cx="2627890" cy="1739178"/>
          </a:xfrm>
          <a:prstGeom prst="rect">
            <a:avLst/>
          </a:prstGeom>
          <a:ln>
            <a:noFill/>
          </a:ln>
          <a:extLst>
            <a:ext uri="{53640926-AAD7-44D8-BBD7-CCE9431645EC}">
              <a14:shadowObscured xmlns:a14="http://schemas.microsoft.com/office/drawing/2010/main"/>
            </a:ext>
          </a:extLst>
        </p:spPr>
      </p:pic>
      <p:sp>
        <p:nvSpPr>
          <p:cNvPr id="5"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289941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56848" y="536073"/>
            <a:ext cx="7858878" cy="5947854"/>
          </a:xfrm>
        </p:spPr>
        <p:txBody>
          <a:bodyPr>
            <a:normAutofit/>
          </a:bodyPr>
          <a:lstStyle/>
          <a:p>
            <a:pPr marL="0" indent="0">
              <a:buFont typeface="Wingdings"/>
              <a:buChar char="²"/>
            </a:pPr>
            <a:r>
              <a:rPr lang="zh-TW" altLang="en-US" sz="2700" dirty="0" smtClean="0"/>
              <a:t> </a:t>
            </a:r>
            <a:r>
              <a:rPr lang="en-US" altLang="zh-TW" sz="2700" dirty="0" smtClean="0"/>
              <a:t>Rhymes and movements</a:t>
            </a:r>
          </a:p>
          <a:p>
            <a:pPr marL="0" indent="0">
              <a:buNone/>
            </a:pPr>
            <a:endParaRPr lang="en-US" altLang="zh-TW" sz="100" u="sng" dirty="0" smtClean="0"/>
          </a:p>
          <a:p>
            <a:pPr marL="0" indent="0">
              <a:lnSpc>
                <a:spcPct val="100000"/>
              </a:lnSpc>
              <a:buNone/>
            </a:pPr>
            <a:r>
              <a:rPr lang="en-US" altLang="zh-TW" sz="2700" dirty="0" smtClean="0">
                <a:sym typeface="Wingdings" panose="05000000000000000000" pitchFamily="2" charset="2"/>
              </a:rPr>
              <a:t>Webpage of “Educational Television, EDB” provides songs with different themes. </a:t>
            </a:r>
          </a:p>
          <a:p>
            <a:pPr marL="0" indent="0">
              <a:lnSpc>
                <a:spcPct val="100000"/>
              </a:lnSpc>
              <a:buNone/>
            </a:pPr>
            <a:r>
              <a:rPr lang="en-US" altLang="zh-TW" sz="2700" dirty="0" smtClean="0">
                <a:sym typeface="Wingdings" panose="05000000000000000000" pitchFamily="2" charset="2"/>
              </a:rPr>
              <a:t>The </a:t>
            </a:r>
            <a:r>
              <a:rPr lang="en-US" altLang="zh-TW" sz="2700" dirty="0" err="1" smtClean="0">
                <a:sym typeface="Wingdings" panose="05000000000000000000" pitchFamily="2" charset="2"/>
              </a:rPr>
              <a:t>weblinks</a:t>
            </a:r>
            <a:r>
              <a:rPr lang="en-US" altLang="zh-TW" sz="2700" dirty="0" smtClean="0">
                <a:sym typeface="Wingdings" panose="05000000000000000000" pitchFamily="2" charset="2"/>
              </a:rPr>
              <a:t> are as follows:</a:t>
            </a:r>
          </a:p>
          <a:p>
            <a:pPr marL="357188" indent="-357188">
              <a:lnSpc>
                <a:spcPct val="100000"/>
              </a:lnSpc>
              <a:buNone/>
            </a:pPr>
            <a:endParaRPr lang="en-US" altLang="zh-TW" sz="800" dirty="0" smtClean="0">
              <a:sym typeface="Wingdings" panose="05000000000000000000" pitchFamily="2" charset="2"/>
            </a:endParaRPr>
          </a:p>
          <a:p>
            <a:pPr marL="514350" indent="-514350">
              <a:lnSpc>
                <a:spcPct val="100000"/>
              </a:lnSpc>
              <a:buAutoNum type="arabicPeriod"/>
            </a:pPr>
            <a:r>
              <a:rPr lang="zh-TW" altLang="zh-TW" sz="2700" dirty="0" smtClean="0">
                <a:sym typeface="Wingdings" panose="05000000000000000000" pitchFamily="2" charset="2"/>
              </a:rPr>
              <a:t>兒歌專輯</a:t>
            </a:r>
            <a:r>
              <a:rPr lang="en-US" altLang="zh-TW" sz="2700" dirty="0" smtClean="0">
                <a:sym typeface="Wingdings" panose="05000000000000000000" pitchFamily="2" charset="2"/>
              </a:rPr>
              <a:t>(</a:t>
            </a:r>
            <a:r>
              <a:rPr lang="zh-TW" altLang="zh-TW" sz="2700" dirty="0" smtClean="0">
                <a:sym typeface="Wingdings" panose="05000000000000000000" pitchFamily="2" charset="2"/>
              </a:rPr>
              <a:t>一</a:t>
            </a:r>
            <a:r>
              <a:rPr lang="en-US" altLang="zh-TW" sz="2700" dirty="0" smtClean="0">
                <a:sym typeface="Wingdings" panose="05000000000000000000" pitchFamily="2" charset="2"/>
              </a:rPr>
              <a:t>)</a:t>
            </a:r>
            <a:r>
              <a:rPr lang="zh-TW" altLang="zh-TW" sz="2700" dirty="0" smtClean="0">
                <a:sym typeface="Wingdings" panose="05000000000000000000" pitchFamily="2" charset="2"/>
              </a:rPr>
              <a:t>「健康生活篇」</a:t>
            </a:r>
            <a:endParaRPr lang="en-US" altLang="zh-TW" sz="2700" dirty="0" smtClean="0">
              <a:sym typeface="Wingdings" panose="05000000000000000000" pitchFamily="2" charset="2"/>
            </a:endParaRPr>
          </a:p>
          <a:p>
            <a:pPr marL="0" indent="0">
              <a:lnSpc>
                <a:spcPct val="100000"/>
              </a:lnSpc>
              <a:buNone/>
            </a:pPr>
            <a:r>
              <a:rPr lang="en-US" altLang="zh-TW" sz="2700" dirty="0">
                <a:sym typeface="Wingdings" panose="05000000000000000000" pitchFamily="2" charset="2"/>
              </a:rPr>
              <a:t> </a:t>
            </a:r>
            <a:r>
              <a:rPr lang="en-US" altLang="zh-TW" sz="2700" dirty="0" smtClean="0">
                <a:sym typeface="Wingdings" panose="05000000000000000000" pitchFamily="2" charset="2"/>
              </a:rPr>
              <a:t>      </a:t>
            </a:r>
            <a:r>
              <a:rPr lang="en-US" altLang="zh-TW" sz="2500" dirty="0" smtClean="0">
                <a:sym typeface="Wingdings" panose="05000000000000000000" pitchFamily="2" charset="2"/>
              </a:rPr>
              <a:t>(The ‘Healthy Life’ Episode)</a:t>
            </a:r>
          </a:p>
          <a:p>
            <a:pPr marL="514350" indent="-514350">
              <a:lnSpc>
                <a:spcPct val="100000"/>
              </a:lnSpc>
              <a:buAutoNum type="arabicPeriod"/>
            </a:pPr>
            <a:endParaRPr lang="en-US" altLang="zh-TW" sz="2700" dirty="0" smtClean="0">
              <a:sym typeface="Wingdings" panose="05000000000000000000" pitchFamily="2" charset="2"/>
            </a:endParaRPr>
          </a:p>
          <a:p>
            <a:pPr marL="514350" indent="-514350">
              <a:lnSpc>
                <a:spcPct val="100000"/>
              </a:lnSpc>
              <a:buAutoNum type="arabicPeriod"/>
            </a:pPr>
            <a:r>
              <a:rPr lang="zh-TW" altLang="en-US" sz="2800" dirty="0" smtClean="0"/>
              <a:t>兒歌專輯</a:t>
            </a:r>
            <a:r>
              <a:rPr lang="en-US" altLang="zh-TW" sz="2800" dirty="0" smtClean="0"/>
              <a:t>(</a:t>
            </a:r>
            <a:r>
              <a:rPr lang="zh-TW" altLang="en-US" sz="2800" dirty="0" smtClean="0"/>
              <a:t>二</a:t>
            </a:r>
            <a:r>
              <a:rPr lang="en-US" altLang="zh-TW" sz="2800" dirty="0" smtClean="0"/>
              <a:t>)</a:t>
            </a:r>
            <a:r>
              <a:rPr lang="zh-TW" altLang="en-US" sz="2800" dirty="0" smtClean="0"/>
              <a:t>「自信自理篇」「愛己愛人篇」</a:t>
            </a:r>
            <a:endParaRPr lang="zh-TW" altLang="zh-TW" sz="2700" dirty="0" smtClean="0">
              <a:sym typeface="Wingdings" panose="05000000000000000000" pitchFamily="2" charset="2"/>
            </a:endParaRPr>
          </a:p>
          <a:p>
            <a:pPr marL="0" indent="0">
              <a:buNone/>
            </a:pPr>
            <a:r>
              <a:rPr lang="en-US" altLang="zh-TW" sz="2700" dirty="0"/>
              <a:t> </a:t>
            </a:r>
            <a:r>
              <a:rPr lang="en-US" altLang="zh-TW" sz="2700" dirty="0" smtClean="0"/>
              <a:t>    </a:t>
            </a:r>
            <a:r>
              <a:rPr lang="en-US" altLang="zh-TW" sz="2500" dirty="0" smtClean="0"/>
              <a:t>(The ‘Self-Confidence &amp; Self-Care’ Episode, </a:t>
            </a:r>
          </a:p>
          <a:p>
            <a:pPr marL="0" indent="0">
              <a:buNone/>
            </a:pPr>
            <a:r>
              <a:rPr lang="en-US" altLang="zh-TW" sz="2500" dirty="0" smtClean="0"/>
              <a:t>       The ‘Love </a:t>
            </a:r>
            <a:r>
              <a:rPr lang="en-US" altLang="zh-TW" sz="2500" dirty="0" err="1" smtClean="0"/>
              <a:t>Youself</a:t>
            </a:r>
            <a:r>
              <a:rPr lang="en-US" altLang="zh-TW" sz="2500" dirty="0" smtClean="0"/>
              <a:t> &amp; Others’ Episode</a:t>
            </a:r>
            <a:endParaRPr lang="zh-TW" altLang="zh-HK" sz="2500" dirty="0"/>
          </a:p>
          <a:p>
            <a:endParaRPr lang="zh-HK" altLang="en-US" sz="2400" u="sng" dirty="0">
              <a:hlinkClick r:id="rId2"/>
            </a:endParaRPr>
          </a:p>
        </p:txBody>
      </p:sp>
      <p:sp>
        <p:nvSpPr>
          <p:cNvPr id="8" name="投影片編號版面配置區 3"/>
          <p:cNvSpPr txBox="1">
            <a:spLocks/>
          </p:cNvSpPr>
          <p:nvPr/>
        </p:nvSpPr>
        <p:spPr>
          <a:xfrm>
            <a:off x="8599648" y="5653905"/>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
        <p:nvSpPr>
          <p:cNvPr id="9" name="內容版面配置區 2"/>
          <p:cNvSpPr txBox="1">
            <a:spLocks/>
          </p:cNvSpPr>
          <p:nvPr/>
        </p:nvSpPr>
        <p:spPr>
          <a:xfrm>
            <a:off x="300182" y="3885707"/>
            <a:ext cx="6751782" cy="693220"/>
          </a:xfrm>
          <a:prstGeom prst="rect">
            <a:avLst/>
          </a:prstGeom>
        </p:spPr>
        <p:txBody>
          <a:bodyPr vert="horz" lIns="91440" tIns="45720" rIns="91440" bIns="45720" rtlCol="0">
            <a:normAutofit fontScale="92500"/>
          </a:bodyPr>
          <a:lstStyle/>
          <a:p>
            <a:pPr marL="357188" marR="0" lvl="0" indent="-357188" algn="l" defTabSz="685800" rtl="0" eaLnBrk="1" fontAlgn="auto" latinLnBrk="0" hangingPunct="1">
              <a:lnSpc>
                <a:spcPct val="100000"/>
              </a:lnSpc>
              <a:spcBef>
                <a:spcPts val="750"/>
              </a:spcBef>
              <a:spcAft>
                <a:spcPts val="0"/>
              </a:spcAft>
              <a:buClrTx/>
              <a:buSzTx/>
              <a:buFontTx/>
              <a:buNone/>
              <a:tabLst/>
              <a:defRPr/>
            </a:pPr>
            <a:r>
              <a:rPr kumimoji="0" lang="en-US" altLang="zh-TW" sz="2400" b="0" i="0" u="sng"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hlinkClick r:id="rId2"/>
              </a:rPr>
              <a:t>https://www.hkedcity.net/etv/en/resource/22182295</a:t>
            </a:r>
            <a:endParaRPr kumimoji="0" lang="zh-TW" altLang="zh-HK" sz="2400" b="0" i="0" u="sng"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endParaRPr>
          </a:p>
          <a:p>
            <a:pPr marR="0" lvl="0" algn="l" defTabSz="685800" rtl="0" eaLnBrk="1" fontAlgn="auto" latinLnBrk="0" hangingPunct="1">
              <a:lnSpc>
                <a:spcPct val="90000"/>
              </a:lnSpc>
              <a:spcBef>
                <a:spcPts val="750"/>
              </a:spcBef>
              <a:spcAft>
                <a:spcPts val="0"/>
              </a:spcAft>
              <a:buClrTx/>
              <a:buSzTx/>
              <a:tabLst/>
              <a:defRPr/>
            </a:pPr>
            <a:endParaRPr kumimoji="0" lang="zh-HK"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1" name="內容版面配置區 2"/>
          <p:cNvSpPr txBox="1">
            <a:spLocks/>
          </p:cNvSpPr>
          <p:nvPr/>
        </p:nvSpPr>
        <p:spPr>
          <a:xfrm>
            <a:off x="356848" y="5790827"/>
            <a:ext cx="6792080" cy="693220"/>
          </a:xfrm>
          <a:prstGeom prst="rect">
            <a:avLst/>
          </a:prstGeom>
        </p:spPr>
        <p:txBody>
          <a:bodyPr vert="horz" lIns="91440" tIns="45720" rIns="91440" bIns="45720" rtlCol="0">
            <a:normAutofit fontScale="92500"/>
          </a:bodyPr>
          <a:lstStyle/>
          <a:p>
            <a:pPr marL="357188" marR="0" lvl="0" indent="-357188" algn="l" defTabSz="685800" rtl="0" eaLnBrk="1" fontAlgn="auto" latinLnBrk="0" hangingPunct="1">
              <a:lnSpc>
                <a:spcPct val="100000"/>
              </a:lnSpc>
              <a:spcBef>
                <a:spcPts val="750"/>
              </a:spcBef>
              <a:spcAft>
                <a:spcPts val="0"/>
              </a:spcAft>
              <a:buClrTx/>
              <a:buSzTx/>
              <a:buFontTx/>
              <a:buNone/>
              <a:tabLst/>
              <a:defRPr/>
            </a:pPr>
            <a:r>
              <a:rPr kumimoji="0" lang="en-US" altLang="zh-TW" sz="2400" b="0" i="0" u="sng" strike="noStrike" kern="1200" cap="none" spc="0" normalizeH="0" baseline="0" noProof="0" dirty="0">
                <a:ln>
                  <a:noFill/>
                </a:ln>
                <a:solidFill>
                  <a:prstClr val="black"/>
                </a:solidFill>
                <a:effectLst/>
                <a:uLnTx/>
                <a:uFillTx/>
                <a:latin typeface="Calibri"/>
                <a:ea typeface="新細明體" panose="02020500000000000000" pitchFamily="18" charset="-120"/>
                <a:cs typeface="+mn-cs"/>
                <a:hlinkClick r:id="rId3"/>
              </a:rPr>
              <a:t>https://</a:t>
            </a:r>
            <a:r>
              <a:rPr kumimoji="0" lang="en-US" altLang="zh-TW" sz="2400" b="0" i="0" u="sng"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hlinkClick r:id="rId3"/>
              </a:rPr>
              <a:t>www.hkedcity.net/etv/en/resource/1870713412</a:t>
            </a:r>
            <a:endParaRPr kumimoji="0" lang="zh-HK" altLang="en-US" sz="2400" b="0" i="0" u="sng" strike="noStrike" kern="1200" cap="none" spc="0" normalizeH="0" baseline="0" noProof="0" dirty="0">
              <a:ln>
                <a:noFill/>
              </a:ln>
              <a:solidFill>
                <a:prstClr val="black"/>
              </a:solidFill>
              <a:effectLst/>
              <a:uLnTx/>
              <a:uFillTx/>
              <a:latin typeface="Calibri"/>
              <a:ea typeface="新細明體" panose="02020500000000000000" pitchFamily="18" charset="-120"/>
              <a:cs typeface="+mn-cs"/>
              <a:hlinkClick r:id="rId2"/>
            </a:endParaRPr>
          </a:p>
        </p:txBody>
      </p:sp>
      <p:pic>
        <p:nvPicPr>
          <p:cNvPr id="12" name="Picture 11"/>
          <p:cNvPicPr/>
          <p:nvPr/>
        </p:nvPicPr>
        <p:blipFill>
          <a:blip r:embed="rId4"/>
          <a:srcRect l="49663" t="29260" r="33510" b="43087"/>
          <a:stretch>
            <a:fillRect/>
          </a:stretch>
        </p:blipFill>
        <p:spPr bwMode="auto">
          <a:xfrm>
            <a:off x="7065820" y="4918364"/>
            <a:ext cx="2064326" cy="1925781"/>
          </a:xfrm>
          <a:prstGeom prst="rect">
            <a:avLst/>
          </a:prstGeom>
          <a:noFill/>
          <a:ln w="9525">
            <a:noFill/>
            <a:miter lim="800000"/>
            <a:headEnd/>
            <a:tailEnd/>
          </a:ln>
        </p:spPr>
      </p:pic>
      <p:pic>
        <p:nvPicPr>
          <p:cNvPr id="13" name="Picture 12"/>
          <p:cNvPicPr/>
          <p:nvPr/>
        </p:nvPicPr>
        <p:blipFill>
          <a:blip r:embed="rId5"/>
          <a:srcRect l="14859" t="38352" r="68538" b="34727"/>
          <a:stretch>
            <a:fillRect/>
          </a:stretch>
        </p:blipFill>
        <p:spPr bwMode="auto">
          <a:xfrm>
            <a:off x="7051964" y="2341417"/>
            <a:ext cx="1995051" cy="1898073"/>
          </a:xfrm>
          <a:prstGeom prst="rect">
            <a:avLst/>
          </a:prstGeom>
          <a:noFill/>
          <a:ln w="9525">
            <a:noFill/>
            <a:miter lim="800000"/>
            <a:headEnd/>
            <a:tailEnd/>
          </a:ln>
        </p:spPr>
      </p:pic>
    </p:spTree>
    <p:extLst>
      <p:ext uri="{BB962C8B-B14F-4D97-AF65-F5344CB8AC3E}">
        <p14:creationId xmlns:p14="http://schemas.microsoft.com/office/powerpoint/2010/main" val="373960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52614" y="1575214"/>
            <a:ext cx="6611968" cy="2258785"/>
          </a:xfrm>
        </p:spPr>
        <p:txBody>
          <a:bodyPr>
            <a:normAutofit/>
          </a:bodyPr>
          <a:lstStyle/>
          <a:p>
            <a:pPr marL="0" indent="0">
              <a:buFont typeface="Wingdings"/>
              <a:buChar char="²"/>
            </a:pPr>
            <a:r>
              <a:rPr lang="en-US" altLang="zh-TW" sz="2700" dirty="0" smtClean="0"/>
              <a:t>Family Health Service, </a:t>
            </a:r>
          </a:p>
          <a:p>
            <a:pPr marL="0" indent="0">
              <a:buNone/>
            </a:pPr>
            <a:r>
              <a:rPr lang="en-US" altLang="zh-TW" sz="2700" dirty="0" smtClean="0"/>
              <a:t>    Department of Health </a:t>
            </a:r>
          </a:p>
          <a:p>
            <a:pPr marL="0" indent="0">
              <a:buNone/>
            </a:pPr>
            <a:endParaRPr lang="zh-TW" altLang="zh-HK" sz="2700" dirty="0"/>
          </a:p>
          <a:p>
            <a:pPr marL="0" indent="0">
              <a:buNone/>
            </a:pPr>
            <a:r>
              <a:rPr lang="en-US" altLang="zh-HK" sz="2700" dirty="0"/>
              <a:t>     </a:t>
            </a:r>
            <a:r>
              <a:rPr lang="en-US" altLang="zh-TW" sz="2700" dirty="0" smtClean="0"/>
              <a:t>Play and Creativity</a:t>
            </a:r>
            <a:endParaRPr lang="zh-TW" altLang="zh-HK" sz="2700" u="sng" dirty="0"/>
          </a:p>
          <a:p>
            <a:endParaRPr lang="zh-HK" altLang="en-US" dirty="0"/>
          </a:p>
        </p:txBody>
      </p:sp>
      <p:sp>
        <p:nvSpPr>
          <p:cNvPr id="6" name="內容版面配置區 2"/>
          <p:cNvSpPr txBox="1">
            <a:spLocks/>
          </p:cNvSpPr>
          <p:nvPr/>
        </p:nvSpPr>
        <p:spPr>
          <a:xfrm>
            <a:off x="1025844" y="4896655"/>
            <a:ext cx="8118156" cy="664028"/>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r>
              <a:rPr kumimoji="0" lang="en-US" altLang="zh-HK" sz="2400" b="0" i="0" u="sng" strike="noStrike" kern="1200" cap="none" spc="0" normalizeH="0" baseline="0" noProof="0" dirty="0" smtClean="0">
                <a:ln>
                  <a:noFill/>
                </a:ln>
                <a:solidFill>
                  <a:prstClr val="black">
                    <a:lumMod val="65000"/>
                    <a:lumOff val="35000"/>
                  </a:prstClr>
                </a:solidFill>
                <a:effectLst/>
                <a:uLnTx/>
                <a:uFillTx/>
                <a:latin typeface="Calibri"/>
                <a:ea typeface="新細明體" panose="02020500000000000000" pitchFamily="18" charset="-120"/>
                <a:cs typeface="+mn-cs"/>
                <a:hlinkClick r:id="rId2"/>
              </a:rPr>
              <a:t>https://www.fhs.gov.hk/english/health_info/child/13039.pdf</a:t>
            </a:r>
            <a:endParaRPr kumimoji="0" lang="en-US" altLang="zh-HK" sz="2400" b="0" i="0" u="sng" strike="noStrike" kern="1200" cap="none" spc="0" normalizeH="0" baseline="0" noProof="0" dirty="0" smtClean="0">
              <a:ln>
                <a:noFill/>
              </a:ln>
              <a:solidFill>
                <a:prstClr val="black">
                  <a:lumMod val="65000"/>
                  <a:lumOff val="35000"/>
                </a:prstClr>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a:ea typeface="新細明體" panose="02020500000000000000" pitchFamily="18" charset="-120"/>
              <a:cs typeface="+mn-cs"/>
            </a:endParaRPr>
          </a:p>
        </p:txBody>
      </p:sp>
      <p:sp>
        <p:nvSpPr>
          <p:cNvPr id="9"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pic>
        <p:nvPicPr>
          <p:cNvPr id="8" name="Picture 7"/>
          <p:cNvPicPr/>
          <p:nvPr/>
        </p:nvPicPr>
        <p:blipFill>
          <a:blip r:embed="rId3"/>
          <a:srcRect l="39730" t="9646" r="39863" b="38585"/>
          <a:stretch>
            <a:fillRect/>
          </a:stretch>
        </p:blipFill>
        <p:spPr bwMode="auto">
          <a:xfrm>
            <a:off x="5694219" y="1632239"/>
            <a:ext cx="1981200" cy="2787362"/>
          </a:xfrm>
          <a:prstGeom prst="rect">
            <a:avLst/>
          </a:prstGeom>
          <a:noFill/>
          <a:ln w="9525">
            <a:noFill/>
            <a:miter lim="800000"/>
            <a:headEnd/>
            <a:tailEnd/>
          </a:ln>
        </p:spPr>
      </p:pic>
    </p:spTree>
    <p:extLst>
      <p:ext uri="{BB962C8B-B14F-4D97-AF65-F5344CB8AC3E}">
        <p14:creationId xmlns:p14="http://schemas.microsoft.com/office/powerpoint/2010/main" val="32829680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5363" y="1461903"/>
            <a:ext cx="7542196" cy="3744686"/>
          </a:xfrm>
        </p:spPr>
        <p:txBody>
          <a:bodyPr>
            <a:normAutofit/>
          </a:bodyPr>
          <a:lstStyle/>
          <a:p>
            <a:pPr marL="357188" indent="-357188">
              <a:lnSpc>
                <a:spcPct val="120000"/>
              </a:lnSpc>
              <a:buNone/>
            </a:pPr>
            <a:r>
              <a:rPr lang="en-US" altLang="zh-HK" sz="2700" dirty="0" smtClean="0">
                <a:sym typeface="Wingdings" panose="05000000000000000000" pitchFamily="2" charset="2"/>
              </a:rPr>
              <a:t> Encourage children to help with simple household chores suitable for their abilities, such as folding quilts, watering plants, folding clothes, washing fruits and tidying up things after use, etc. </a:t>
            </a:r>
            <a:r>
              <a:rPr lang="en-US" altLang="zh-HK" sz="2700" dirty="0">
                <a:sym typeface="Wingdings" panose="05000000000000000000" pitchFamily="2" charset="2"/>
              </a:rPr>
              <a:t> </a:t>
            </a:r>
            <a:r>
              <a:rPr lang="en-US" altLang="zh-HK" sz="2700" dirty="0" smtClean="0">
                <a:sym typeface="Wingdings" panose="05000000000000000000" pitchFamily="2" charset="2"/>
              </a:rPr>
              <a:t>These can help children learn to take care of themselves and nurture their sense of responsibility.</a:t>
            </a:r>
            <a:endParaRPr lang="en-US" altLang="zh-HK" sz="2700" dirty="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6"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80332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4268" y="788302"/>
            <a:ext cx="8145380" cy="4587261"/>
          </a:xfrm>
        </p:spPr>
        <p:txBody>
          <a:bodyPr>
            <a:normAutofit/>
          </a:bodyPr>
          <a:lstStyle/>
          <a:p>
            <a:pPr marL="0" indent="0">
              <a:buNone/>
            </a:pPr>
            <a:r>
              <a:rPr lang="en-US" altLang="zh-HK" sz="2700" dirty="0" smtClean="0"/>
              <a:t>Webpage of the Hong Kong Wetland Park:</a:t>
            </a:r>
          </a:p>
          <a:p>
            <a:pPr marL="84138" indent="0">
              <a:buNone/>
            </a:pPr>
            <a:r>
              <a:rPr lang="en-US" altLang="zh-HK" sz="2800" dirty="0">
                <a:hlinkClick r:id="rId2"/>
              </a:rPr>
              <a:t>https://</a:t>
            </a:r>
            <a:r>
              <a:rPr lang="en-US" altLang="zh-HK" sz="2800" dirty="0" smtClean="0">
                <a:hlinkClick r:id="rId2"/>
              </a:rPr>
              <a:t>www.wetlandpark.gov.hk/en</a:t>
            </a:r>
            <a:endParaRPr lang="en-US" altLang="zh-HK" sz="2800" dirty="0" smtClean="0"/>
          </a:p>
          <a:p>
            <a:pPr marL="0" indent="0">
              <a:buNone/>
            </a:pPr>
            <a:endParaRPr lang="en-US" altLang="zh-HK" sz="2700" dirty="0" smtClean="0"/>
          </a:p>
          <a:p>
            <a:pPr>
              <a:buFont typeface="Wingdings" panose="05000000000000000000" pitchFamily="2" charset="2"/>
              <a:buChar char="²"/>
            </a:pPr>
            <a:r>
              <a:rPr lang="en-US" altLang="zh-HK" sz="2700" dirty="0" smtClean="0"/>
              <a:t> </a:t>
            </a:r>
            <a:r>
              <a:rPr lang="en-US" altLang="zh-HK" sz="2700" dirty="0"/>
              <a:t>3D Origami </a:t>
            </a:r>
            <a:r>
              <a:rPr lang="en-US" altLang="zh-HK" sz="2700" dirty="0" smtClean="0"/>
              <a:t>of wetland animals</a:t>
            </a:r>
          </a:p>
          <a:p>
            <a:pPr marL="0" indent="0">
              <a:buNone/>
            </a:pPr>
            <a:endParaRPr lang="en-US" altLang="zh-HK" sz="1800" dirty="0" smtClean="0"/>
          </a:p>
          <a:p>
            <a:pPr marL="0" indent="357188">
              <a:buNone/>
            </a:pPr>
            <a:r>
              <a:rPr lang="en-US" altLang="zh-TW" sz="2700" dirty="0" smtClean="0"/>
              <a:t>The path of the webpage:</a:t>
            </a:r>
            <a:endParaRPr lang="zh-TW" altLang="en-US" sz="2700" dirty="0"/>
          </a:p>
          <a:p>
            <a:pPr marL="0" indent="357188">
              <a:buNone/>
            </a:pPr>
            <a:r>
              <a:rPr lang="en-US" altLang="zh-HK" sz="2700" dirty="0" smtClean="0"/>
              <a:t>Webpage of Hong Kong Wetland Park  </a:t>
            </a:r>
          </a:p>
          <a:p>
            <a:pPr marL="0" indent="357188">
              <a:buNone/>
            </a:pPr>
            <a:r>
              <a:rPr lang="en-US" altLang="zh-HK" sz="2100" dirty="0" smtClean="0"/>
              <a:t>(https</a:t>
            </a:r>
            <a:r>
              <a:rPr lang="en-US" altLang="zh-HK" sz="2100" dirty="0"/>
              <a:t>://www.wetlandpark.gov.hk) </a:t>
            </a:r>
            <a:r>
              <a:rPr lang="en-US" altLang="zh-HK" sz="2700" dirty="0"/>
              <a:t>&gt; </a:t>
            </a:r>
            <a:r>
              <a:rPr lang="en-US" altLang="zh-TW" sz="2700" dirty="0" smtClean="0"/>
              <a:t>Download Area</a:t>
            </a:r>
            <a:r>
              <a:rPr lang="en-US" altLang="zh-HK" sz="2700" dirty="0" smtClean="0"/>
              <a:t> </a:t>
            </a:r>
            <a:r>
              <a:rPr lang="en-US" altLang="zh-HK" sz="2700" dirty="0"/>
              <a:t>&gt; </a:t>
            </a:r>
            <a:endParaRPr lang="en-US" altLang="zh-HK" sz="2700" dirty="0" smtClean="0"/>
          </a:p>
          <a:p>
            <a:pPr marL="0" indent="357188">
              <a:buNone/>
            </a:pPr>
            <a:r>
              <a:rPr lang="en-US" altLang="zh-HK" sz="2700" dirty="0" smtClean="0"/>
              <a:t>Gadgets </a:t>
            </a:r>
            <a:r>
              <a:rPr lang="en-US" altLang="zh-HK" sz="2700" dirty="0"/>
              <a:t>&gt; </a:t>
            </a:r>
            <a:r>
              <a:rPr lang="en-US" altLang="zh-HK" sz="2700" dirty="0" smtClean="0"/>
              <a:t>3D Origami</a:t>
            </a:r>
            <a:r>
              <a:rPr lang="zh-HK" altLang="zh-HK" sz="2700" dirty="0" smtClean="0">
                <a:hlinkClick r:id="rId3"/>
              </a:rPr>
              <a:t> </a:t>
            </a:r>
            <a:endParaRPr lang="zh-HK" altLang="en-US" sz="2700" dirty="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1" name="內容版面配置區 2"/>
          <p:cNvSpPr txBox="1">
            <a:spLocks/>
          </p:cNvSpPr>
          <p:nvPr/>
        </p:nvSpPr>
        <p:spPr>
          <a:xfrm>
            <a:off x="629638" y="5513285"/>
            <a:ext cx="8118156" cy="664028"/>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57150" marR="0" lvl="0" indent="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r>
              <a:rPr kumimoji="0" lang="en-US" altLang="zh-HK" sz="2400" b="0" i="0" u="sng" strike="noStrike" kern="1200" cap="none" spc="0" normalizeH="0" baseline="0" noProof="0" dirty="0">
                <a:ln>
                  <a:noFill/>
                </a:ln>
                <a:solidFill>
                  <a:srgbClr val="5B9BD5">
                    <a:lumMod val="75000"/>
                  </a:srgbClr>
                </a:solidFill>
                <a:effectLst/>
                <a:uLnTx/>
                <a:uFillTx/>
                <a:latin typeface="Calibri"/>
                <a:ea typeface="新細明體" panose="02020500000000000000" pitchFamily="18" charset="-120"/>
                <a:cs typeface="+mn-cs"/>
                <a:hlinkClick r:id="rId4"/>
              </a:rPr>
              <a:t>https://</a:t>
            </a:r>
            <a:r>
              <a:rPr kumimoji="0" lang="en-US" altLang="zh-HK" sz="2400" b="0" i="0" u="sng" strike="noStrike" kern="1200" cap="none" spc="0" normalizeH="0" baseline="0" noProof="0" dirty="0" smtClean="0">
                <a:ln>
                  <a:noFill/>
                </a:ln>
                <a:solidFill>
                  <a:srgbClr val="5B9BD5">
                    <a:lumMod val="75000"/>
                  </a:srgbClr>
                </a:solidFill>
                <a:effectLst/>
                <a:uLnTx/>
                <a:uFillTx/>
                <a:latin typeface="Calibri"/>
                <a:ea typeface="新細明體" panose="02020500000000000000" pitchFamily="18" charset="-120"/>
                <a:cs typeface="+mn-cs"/>
                <a:hlinkClick r:id="rId4"/>
              </a:rPr>
              <a:t>www.wetlandpark.gov.hk/en/download/gadgets-3d-origami</a:t>
            </a:r>
            <a:endParaRPr kumimoji="0" lang="zh-TW" altLang="zh-HK" sz="2400" b="0" i="0" u="sng" strike="noStrike" kern="1200" cap="none" spc="0" normalizeH="0" baseline="0" noProof="0" dirty="0">
              <a:ln>
                <a:noFill/>
              </a:ln>
              <a:solidFill>
                <a:srgbClr val="5B9BD5">
                  <a:lumMod val="75000"/>
                </a:srgbClr>
              </a:solidFill>
              <a:effectLst/>
              <a:uLnTx/>
              <a:uFillTx/>
              <a:latin typeface="Calibri"/>
              <a:ea typeface="新細明體" panose="02020500000000000000" pitchFamily="18" charset="-120"/>
              <a:cs typeface="+mn-cs"/>
            </a:endParaRPr>
          </a:p>
          <a:p>
            <a:pPr marL="0" marR="0" lvl="0" indent="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endParaRPr kumimoji="0" lang="zh-TW" altLang="zh-HK" sz="2100" b="0" i="0" u="sng" strike="noStrike" kern="1200" cap="none" spc="0" normalizeH="0" baseline="0" noProof="0" dirty="0">
              <a:ln>
                <a:noFill/>
              </a:ln>
              <a:solidFill>
                <a:srgbClr val="5B9BD5">
                  <a:lumMod val="75000"/>
                </a:srgbClr>
              </a:solidFill>
              <a:effectLst/>
              <a:uLnTx/>
              <a:uFillTx/>
              <a:latin typeface="Calibri"/>
              <a:ea typeface="新細明體" panose="02020500000000000000" pitchFamily="18" charset="-120"/>
              <a:cs typeface="+mn-cs"/>
            </a:endParaRP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a:ea typeface="新細明體" panose="02020500000000000000" pitchFamily="18" charset="-120"/>
              <a:cs typeface="+mn-cs"/>
            </a:endParaRPr>
          </a:p>
        </p:txBody>
      </p:sp>
      <p:sp>
        <p:nvSpPr>
          <p:cNvPr id="6"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200" cap="none" spc="0" normalizeH="0" baseline="0" noProof="0" dirty="0" smtClean="0">
                <a:ln>
                  <a:noFill/>
                </a:ln>
                <a:solidFill>
                  <a:srgbClr val="DE7E18">
                    <a:lumMod val="50000"/>
                  </a:srgbClr>
                </a:solidFill>
                <a:effectLst/>
                <a:uLnTx/>
                <a:uFillTx/>
                <a:latin typeface="Century Gothic" panose="020B0502020202020204"/>
                <a:ea typeface="+mn-ea"/>
                <a:cs typeface="+mn-cs"/>
              </a:rPr>
              <a:t>26</a:t>
            </a:r>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988549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99855" y="2537798"/>
            <a:ext cx="4572000" cy="2336024"/>
          </a:xfrm>
          <a:prstGeom prst="rect">
            <a:avLst/>
          </a:prstGeom>
        </p:spPr>
        <p:txBody>
          <a:bodyPr>
            <a:spAutoFit/>
          </a:bodyPr>
          <a:lstStyle/>
          <a:p>
            <a:pPr marL="0" marR="0" lvl="0" indent="0" algn="ctr" defTabSz="685800" rtl="0" eaLnBrk="1" fontAlgn="auto" latinLnBrk="0" hangingPunct="1">
              <a:lnSpc>
                <a:spcPct val="90000"/>
              </a:lnSpc>
              <a:spcBef>
                <a:spcPts val="750"/>
              </a:spcBef>
              <a:spcAft>
                <a:spcPts val="0"/>
              </a:spcAft>
              <a:buClrTx/>
              <a:buSzTx/>
              <a:buFontTx/>
              <a:buNone/>
              <a:tabLst/>
              <a:defRPr/>
            </a:pPr>
            <a:r>
              <a:rPr kumimoji="0" lang="en-US" altLang="zh-TW" sz="5400" b="1"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Reading Activities</a:t>
            </a:r>
            <a:r>
              <a:rPr kumimoji="0" lang="zh-TW" altLang="zh-HK" sz="5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r>
            <a:br>
              <a:rPr kumimoji="0" lang="zh-TW" altLang="zh-HK" sz="5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br>
            <a:endParaRPr kumimoji="0" lang="zh-HK" altLang="en-US" sz="5400" b="1"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sp>
        <p:nvSpPr>
          <p:cNvPr id="5"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6631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8074" y="366425"/>
            <a:ext cx="8262689" cy="3305030"/>
          </a:xfrm>
        </p:spPr>
        <p:txBody>
          <a:bodyPr>
            <a:normAutofit fontScale="92500" lnSpcReduction="20000"/>
          </a:bodyPr>
          <a:lstStyle/>
          <a:p>
            <a:pPr marL="0" indent="0">
              <a:spcBef>
                <a:spcPct val="0"/>
              </a:spcBef>
              <a:buNone/>
            </a:pPr>
            <a:r>
              <a:rPr lang="en-US" altLang="zh-TW" sz="2700" b="1" dirty="0">
                <a:latin typeface="+mn-ea"/>
              </a:rPr>
              <a:t> </a:t>
            </a:r>
            <a:r>
              <a:rPr lang="en-US" altLang="zh-TW" sz="3600" b="1" dirty="0" smtClean="0">
                <a:ea typeface="+mj-ea"/>
                <a:cs typeface="+mj-cs"/>
              </a:rPr>
              <a:t>Storytelling</a:t>
            </a:r>
            <a:r>
              <a:rPr lang="zh-TW" altLang="en-US" sz="3600" b="1" dirty="0" smtClean="0">
                <a:latin typeface="+mj-ea"/>
                <a:ea typeface="+mj-ea"/>
                <a:cs typeface="+mj-cs"/>
              </a:rPr>
              <a:t> </a:t>
            </a:r>
            <a:endParaRPr lang="en-US" altLang="zh-HK" sz="3600" b="1" dirty="0">
              <a:latin typeface="+mj-ea"/>
              <a:ea typeface="+mj-ea"/>
              <a:cs typeface="+mj-cs"/>
            </a:endParaRPr>
          </a:p>
          <a:p>
            <a:pPr marL="0" indent="0" algn="just">
              <a:buNone/>
            </a:pPr>
            <a:endParaRPr lang="en-US" altLang="zh-HK" sz="2700" dirty="0">
              <a:sym typeface="Wingdings" panose="05000000000000000000" pitchFamily="2" charset="2"/>
            </a:endParaRPr>
          </a:p>
          <a:p>
            <a:pPr marL="357188" indent="-357188">
              <a:lnSpc>
                <a:spcPct val="120000"/>
              </a:lnSpc>
              <a:buFont typeface="Wingdings" panose="05000000000000000000" pitchFamily="2" charset="2"/>
              <a:buChar char="²"/>
            </a:pPr>
            <a:r>
              <a:rPr lang="en-US" altLang="zh-TW" sz="2800" dirty="0" smtClean="0">
                <a:sym typeface="Wingdings" panose="05000000000000000000" pitchFamily="2" charset="2"/>
              </a:rPr>
              <a:t>Using picture books to tell stories to your children in order to arouse their reading interest, let them love to read as well as learn to read</a:t>
            </a:r>
          </a:p>
          <a:p>
            <a:pPr marL="0" indent="0">
              <a:lnSpc>
                <a:spcPct val="120000"/>
              </a:lnSpc>
              <a:buNone/>
            </a:pPr>
            <a:endParaRPr lang="en-US" altLang="zh-TW" sz="1200" dirty="0" smtClean="0">
              <a:sym typeface="Wingdings" panose="05000000000000000000" pitchFamily="2" charset="2"/>
            </a:endParaRPr>
          </a:p>
          <a:p>
            <a:pPr marL="0" indent="0">
              <a:lnSpc>
                <a:spcPct val="120000"/>
              </a:lnSpc>
              <a:buNone/>
            </a:pPr>
            <a:r>
              <a:rPr lang="en-US" altLang="zh-TW" sz="2800" dirty="0" smtClean="0">
                <a:sym typeface="Wingdings" panose="05000000000000000000" pitchFamily="2" charset="2"/>
              </a:rPr>
              <a:t>Webpage of “Educational Television, EDB”– </a:t>
            </a:r>
            <a:r>
              <a:rPr lang="zh-TW" altLang="en-US" sz="2800" dirty="0" smtClean="0">
                <a:sym typeface="Wingdings" panose="05000000000000000000" pitchFamily="2" charset="2"/>
              </a:rPr>
              <a:t> </a:t>
            </a:r>
            <a:r>
              <a:rPr lang="en-US" altLang="zh-TW" sz="2800" dirty="0" smtClean="0">
                <a:sym typeface="Wingdings" panose="05000000000000000000" pitchFamily="2" charset="2"/>
              </a:rPr>
              <a:t>Series of Being a Healthy Kid</a:t>
            </a:r>
          </a:p>
          <a:p>
            <a:pPr marL="0" indent="0">
              <a:lnSpc>
                <a:spcPct val="120000"/>
              </a:lnSpc>
              <a:buNone/>
            </a:pPr>
            <a:endParaRPr lang="en-US" altLang="zh-TW" sz="2900" dirty="0" smtClean="0">
              <a:sym typeface="Wingdings" panose="05000000000000000000" pitchFamily="2" charset="2"/>
            </a:endParaRPr>
          </a:p>
          <a:p>
            <a:pPr marL="357188" indent="-357188">
              <a:lnSpc>
                <a:spcPct val="120000"/>
              </a:lnSpc>
              <a:buFont typeface="Wingdings" panose="05000000000000000000" pitchFamily="2" charset="2"/>
              <a:buChar char="²"/>
            </a:pPr>
            <a:endParaRPr lang="en-US" altLang="zh-TW" sz="2900" dirty="0" smtClean="0">
              <a:sym typeface="Wingdings" panose="05000000000000000000" pitchFamily="2" charset="2"/>
            </a:endParaRPr>
          </a:p>
          <a:p>
            <a:pPr marL="357188" indent="-357188">
              <a:lnSpc>
                <a:spcPct val="120000"/>
              </a:lnSpc>
              <a:buFont typeface="Wingdings" panose="05000000000000000000" pitchFamily="2" charset="2"/>
              <a:buChar char="²"/>
            </a:pPr>
            <a:endParaRPr lang="en-US" altLang="zh-TW" sz="2900" dirty="0" smtClean="0">
              <a:sym typeface="Wingdings" panose="05000000000000000000" pitchFamily="2" charset="2"/>
            </a:endParaRPr>
          </a:p>
          <a:p>
            <a:pPr marL="452438" indent="-452438">
              <a:buNone/>
            </a:pPr>
            <a:endParaRPr lang="en-US" altLang="zh-TW" sz="2700" dirty="0" smtClean="0"/>
          </a:p>
          <a:p>
            <a:pPr marL="0" indent="0">
              <a:buNone/>
            </a:pPr>
            <a:endParaRPr lang="en-US" altLang="zh-TW" sz="2700" dirty="0"/>
          </a:p>
          <a:p>
            <a:pPr marL="452438" indent="-452438">
              <a:buFont typeface="Wingdings" panose="05000000000000000000" pitchFamily="2" charset="2"/>
              <a:buChar char="²"/>
            </a:pPr>
            <a:endParaRPr lang="en-US" altLang="zh-HK" sz="2700" dirty="0" smtClean="0"/>
          </a:p>
          <a:p>
            <a:pPr marL="0" indent="357188">
              <a:buNone/>
            </a:pPr>
            <a:endParaRPr lang="en-US" altLang="zh-HK" sz="2700" dirty="0" smtClean="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35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5" name="投影片編號版面配置區 3"/>
          <p:cNvSpPr txBox="1">
            <a:spLocks/>
          </p:cNvSpPr>
          <p:nvPr/>
        </p:nvSpPr>
        <p:spPr>
          <a:xfrm>
            <a:off x="8624545" y="6373095"/>
            <a:ext cx="356837" cy="304715"/>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zh-TW" sz="1500" dirty="0" smtClean="0">
                <a:solidFill>
                  <a:srgbClr val="DE7E18">
                    <a:lumMod val="50000"/>
                  </a:srgbClr>
                </a:solidFill>
                <a:latin typeface="Century Gothic" panose="020B0502020202020204"/>
              </a:rPr>
              <a:t>28</a:t>
            </a:r>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
        <p:nvSpPr>
          <p:cNvPr id="6" name="內容版面配置區 2"/>
          <p:cNvSpPr txBox="1">
            <a:spLocks/>
          </p:cNvSpPr>
          <p:nvPr/>
        </p:nvSpPr>
        <p:spPr>
          <a:xfrm>
            <a:off x="1122209" y="3659555"/>
            <a:ext cx="6774882" cy="693220"/>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sng"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hlinkClick r:id="rId2"/>
              </a:rPr>
              <a:t>https://www.hkedcity.net/etv/en/resource/2333591569</a:t>
            </a:r>
            <a:endParaRPr kumimoji="0" lang="zh-TW" altLang="zh-TW" sz="24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zh-HK" altLang="en-US" sz="24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pic>
        <p:nvPicPr>
          <p:cNvPr id="7" name="Picture 6"/>
          <p:cNvPicPr/>
          <p:nvPr/>
        </p:nvPicPr>
        <p:blipFill>
          <a:blip r:embed="rId3"/>
          <a:srcRect l="38105" t="10290" r="37486" b="40193"/>
          <a:stretch>
            <a:fillRect/>
          </a:stretch>
        </p:blipFill>
        <p:spPr bwMode="auto">
          <a:xfrm>
            <a:off x="400486" y="4156364"/>
            <a:ext cx="1899372" cy="2081085"/>
          </a:xfrm>
          <a:prstGeom prst="rect">
            <a:avLst/>
          </a:prstGeom>
          <a:noFill/>
          <a:ln w="9525">
            <a:noFill/>
            <a:miter lim="800000"/>
            <a:headEnd/>
            <a:tailEnd/>
          </a:ln>
        </p:spPr>
      </p:pic>
      <p:pic>
        <p:nvPicPr>
          <p:cNvPr id="9" name="Picture 8"/>
          <p:cNvPicPr/>
          <p:nvPr/>
        </p:nvPicPr>
        <p:blipFill>
          <a:blip r:embed="rId4"/>
          <a:srcRect l="37563" t="9646" r="37696" b="40193"/>
          <a:stretch>
            <a:fillRect/>
          </a:stretch>
        </p:blipFill>
        <p:spPr bwMode="auto">
          <a:xfrm>
            <a:off x="2563090" y="4336478"/>
            <a:ext cx="1759528" cy="2036617"/>
          </a:xfrm>
          <a:prstGeom prst="rect">
            <a:avLst/>
          </a:prstGeom>
          <a:noFill/>
          <a:ln w="9525">
            <a:noFill/>
            <a:miter lim="800000"/>
            <a:headEnd/>
            <a:tailEnd/>
          </a:ln>
        </p:spPr>
      </p:pic>
      <p:sp>
        <p:nvSpPr>
          <p:cNvPr id="10" name="TextBox 9"/>
          <p:cNvSpPr txBox="1"/>
          <p:nvPr/>
        </p:nvSpPr>
        <p:spPr>
          <a:xfrm>
            <a:off x="595740" y="6289965"/>
            <a:ext cx="35467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Theme: Healthy Living</a:t>
            </a:r>
            <a:endParaRPr kumimoji="0" lang="zh-TW" altLang="en-US" sz="28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12" name="TextBox 11"/>
          <p:cNvSpPr txBox="1"/>
          <p:nvPr/>
        </p:nvSpPr>
        <p:spPr>
          <a:xfrm>
            <a:off x="4849092" y="6320925"/>
            <a:ext cx="38238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rPr>
              <a:t>Theme: Moral Education</a:t>
            </a:r>
            <a:endParaRPr kumimoji="0" lang="zh-TW" altLang="en-US" sz="28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pic>
        <p:nvPicPr>
          <p:cNvPr id="13" name="Picture 12"/>
          <p:cNvPicPr/>
          <p:nvPr/>
        </p:nvPicPr>
        <p:blipFill>
          <a:blip r:embed="rId5"/>
          <a:srcRect l="37383" t="9325" r="37306" b="40514"/>
          <a:stretch>
            <a:fillRect/>
          </a:stretch>
        </p:blipFill>
        <p:spPr bwMode="auto">
          <a:xfrm>
            <a:off x="4804524" y="4156365"/>
            <a:ext cx="1762528" cy="2038350"/>
          </a:xfrm>
          <a:prstGeom prst="rect">
            <a:avLst/>
          </a:prstGeom>
          <a:noFill/>
          <a:ln w="9525">
            <a:noFill/>
            <a:miter lim="800000"/>
            <a:headEnd/>
            <a:tailEnd/>
          </a:ln>
        </p:spPr>
      </p:pic>
      <p:pic>
        <p:nvPicPr>
          <p:cNvPr id="14" name="Picture 13"/>
          <p:cNvPicPr/>
          <p:nvPr/>
        </p:nvPicPr>
        <p:blipFill>
          <a:blip r:embed="rId6"/>
          <a:srcRect l="37924" t="9646" r="37515" b="40515"/>
          <a:stretch>
            <a:fillRect/>
          </a:stretch>
        </p:blipFill>
        <p:spPr bwMode="auto">
          <a:xfrm>
            <a:off x="6819034" y="4294910"/>
            <a:ext cx="1743075" cy="2040484"/>
          </a:xfrm>
          <a:prstGeom prst="rect">
            <a:avLst/>
          </a:prstGeom>
          <a:noFill/>
          <a:ln w="9525">
            <a:noFill/>
            <a:miter lim="800000"/>
            <a:headEnd/>
            <a:tailEnd/>
          </a:ln>
        </p:spPr>
      </p:pic>
      <p:pic>
        <p:nvPicPr>
          <p:cNvPr id="2" name="圖片 1"/>
          <p:cNvPicPr>
            <a:picLocks noChangeAspect="1"/>
          </p:cNvPicPr>
          <p:nvPr/>
        </p:nvPicPr>
        <p:blipFill>
          <a:blip r:embed="rId7"/>
          <a:stretch>
            <a:fillRect/>
          </a:stretch>
        </p:blipFill>
        <p:spPr>
          <a:xfrm>
            <a:off x="7743133" y="55414"/>
            <a:ext cx="1400867" cy="1233055"/>
          </a:xfrm>
          <a:prstGeom prst="rect">
            <a:avLst/>
          </a:prstGeom>
        </p:spPr>
      </p:pic>
    </p:spTree>
    <p:extLst>
      <p:ext uri="{BB962C8B-B14F-4D97-AF65-F5344CB8AC3E}">
        <p14:creationId xmlns:p14="http://schemas.microsoft.com/office/powerpoint/2010/main" val="21365856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144856" y="2911318"/>
            <a:ext cx="4770293" cy="1107409"/>
          </a:xfrm>
        </p:spPr>
        <p:txBody>
          <a:bodyPr>
            <a:noAutofit/>
          </a:bodyPr>
          <a:lstStyle/>
          <a:p>
            <a:pPr marL="0" indent="0" algn="ctr">
              <a:buNone/>
            </a:pPr>
            <a:r>
              <a:rPr lang="en-US" altLang="zh-HK" sz="5400" b="1" dirty="0" smtClean="0">
                <a:latin typeface="Calibri" panose="020F0502020204030204" pitchFamily="34" charset="0"/>
              </a:rPr>
              <a:t>Healthy Living</a:t>
            </a:r>
            <a:endParaRPr lang="zh-HK" altLang="en-US" sz="5400" dirty="0">
              <a:latin typeface="Calibri" panose="020F0502020204030204" pitchFamily="34" charset="0"/>
            </a:endParaRPr>
          </a:p>
        </p:txBody>
      </p:sp>
      <p:sp>
        <p:nvSpPr>
          <p:cNvPr id="4"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3</a:t>
            </a:fld>
            <a:endParaRPr lang="en-US" sz="1500" dirty="0">
              <a:solidFill>
                <a:srgbClr val="DE7E18">
                  <a:lumMod val="50000"/>
                </a:srgbClr>
              </a:solidFill>
              <a:latin typeface="Century Gothic" panose="020B0502020202020204"/>
            </a:endParaRPr>
          </a:p>
        </p:txBody>
      </p:sp>
    </p:spTree>
    <p:extLst>
      <p:ext uri="{BB962C8B-B14F-4D97-AF65-F5344CB8AC3E}">
        <p14:creationId xmlns:p14="http://schemas.microsoft.com/office/powerpoint/2010/main" val="2700756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56462" y="2810533"/>
            <a:ext cx="7633742" cy="1119099"/>
          </a:xfrm>
        </p:spPr>
        <p:txBody>
          <a:bodyPr>
            <a:normAutofit/>
          </a:bodyPr>
          <a:lstStyle/>
          <a:p>
            <a:pPr algn="ctr"/>
            <a:r>
              <a:rPr lang="en-US" sz="5400" b="1" dirty="0" smtClean="0">
                <a:latin typeface="+mn-lt"/>
                <a:ea typeface="+mn-ea"/>
                <a:cs typeface="+mn-cs"/>
              </a:rPr>
              <a:t>Other References</a:t>
            </a:r>
            <a:endParaRPr lang="en-US" sz="5400" b="1" dirty="0">
              <a:latin typeface="+mn-lt"/>
              <a:ea typeface="+mn-ea"/>
              <a:cs typeface="+mn-cs"/>
            </a:endParaRPr>
          </a:p>
        </p:txBody>
      </p:sp>
      <p:sp>
        <p:nvSpPr>
          <p:cNvPr id="3"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2558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864" y="638592"/>
            <a:ext cx="9144000" cy="994172"/>
          </a:xfrm>
        </p:spPr>
        <p:txBody>
          <a:bodyPr>
            <a:normAutofit fontScale="90000"/>
          </a:bodyPr>
          <a:lstStyle/>
          <a:p>
            <a:pPr algn="ctr"/>
            <a:r>
              <a:rPr lang="en-US" altLang="zh-TW" sz="3600" dirty="0" smtClean="0">
                <a:latin typeface="Calibri" panose="020F0502020204030204" pitchFamily="34" charset="0"/>
                <a:ea typeface="標楷體" panose="03000509000000000000" pitchFamily="65" charset="-120"/>
              </a:rPr>
              <a:t> Centre for Health Protection, Department of Health</a:t>
            </a: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en-US" altLang="zh-TW" sz="1600" dirty="0">
                <a:latin typeface="標楷體" panose="03000509000000000000" pitchFamily="65" charset="-120"/>
                <a:ea typeface="標楷體" panose="03000509000000000000" pitchFamily="65" charset="-120"/>
              </a:rPr>
              <a:t/>
            </a:r>
            <a:br>
              <a:rPr lang="en-US" altLang="zh-TW" sz="1600" dirty="0">
                <a:latin typeface="標楷體" panose="03000509000000000000" pitchFamily="65" charset="-120"/>
                <a:ea typeface="標楷體" panose="03000509000000000000" pitchFamily="65" charset="-120"/>
              </a:rPr>
            </a:br>
            <a:r>
              <a:rPr lang="en-US" altLang="zh-TW" sz="3000" dirty="0" smtClean="0">
                <a:solidFill>
                  <a:srgbClr val="0070C0"/>
                </a:solidFill>
                <a:latin typeface="+mn-lt"/>
                <a:ea typeface="標楷體" panose="03000509000000000000" pitchFamily="65" charset="-120"/>
              </a:rPr>
              <a:t>“Information of </a:t>
            </a:r>
            <a:r>
              <a:rPr lang="en-US" altLang="zh-TW" sz="3000" dirty="0" err="1" smtClean="0">
                <a:solidFill>
                  <a:srgbClr val="0070C0"/>
                </a:solidFill>
                <a:latin typeface="+mn-lt"/>
                <a:ea typeface="標楷體" panose="03000509000000000000" pitchFamily="65" charset="-120"/>
              </a:rPr>
              <a:t>Coronavirus</a:t>
            </a:r>
            <a:r>
              <a:rPr lang="en-US" altLang="zh-TW" sz="3000" dirty="0" smtClean="0">
                <a:solidFill>
                  <a:srgbClr val="0070C0"/>
                </a:solidFill>
                <a:latin typeface="+mn-lt"/>
                <a:ea typeface="標楷體" panose="03000509000000000000" pitchFamily="65" charset="-120"/>
              </a:rPr>
              <a:t> Disease 2019”</a:t>
            </a:r>
            <a:endParaRPr lang="zh-HK" altLang="en-US" dirty="0">
              <a:latin typeface="+mn-lt"/>
            </a:endParaRPr>
          </a:p>
        </p:txBody>
      </p:sp>
      <p:sp>
        <p:nvSpPr>
          <p:cNvPr id="3" name="文字版面配置區 2"/>
          <p:cNvSpPr>
            <a:spLocks noGrp="1"/>
          </p:cNvSpPr>
          <p:nvPr>
            <p:ph type="body" idx="1"/>
          </p:nvPr>
        </p:nvSpPr>
        <p:spPr>
          <a:xfrm>
            <a:off x="963259" y="2449374"/>
            <a:ext cx="7214507" cy="617934"/>
          </a:xfrm>
        </p:spPr>
        <p:txBody>
          <a:bodyPr>
            <a:noAutofit/>
          </a:bodyPr>
          <a:lstStyle/>
          <a:p>
            <a:r>
              <a:rPr lang="en-US" altLang="zh-HK" sz="2800" dirty="0" smtClean="0">
                <a:ea typeface="標楷體" panose="03000509000000000000" pitchFamily="65" charset="-120"/>
              </a:rPr>
              <a:t>Webpage:</a:t>
            </a:r>
            <a:r>
              <a:rPr lang="en-US" altLang="zh-HK" sz="2800" dirty="0" smtClean="0">
                <a:latin typeface="標楷體" panose="03000509000000000000" pitchFamily="65" charset="-120"/>
                <a:ea typeface="標楷體" panose="03000509000000000000" pitchFamily="65" charset="-120"/>
              </a:rPr>
              <a:t> </a:t>
            </a:r>
            <a:r>
              <a:rPr lang="en-US" altLang="zh-HK" sz="2800" u="sng" dirty="0" smtClean="0">
                <a:latin typeface="Calibri" panose="020F0502020204030204" pitchFamily="34" charset="0"/>
                <a:cs typeface="Calibri" panose="020F0502020204030204" pitchFamily="34" charset="0"/>
                <a:hlinkClick r:id="rId2"/>
              </a:rPr>
              <a:t>https://www.chp.gov.hk/en/healthtopics/content/24/102466.html</a:t>
            </a:r>
            <a:endParaRPr lang="en-US" altLang="zh-HK" sz="2800" u="sng" dirty="0" smtClean="0">
              <a:latin typeface="Calibri" panose="020F0502020204030204" pitchFamily="34" charset="0"/>
              <a:cs typeface="Calibri" panose="020F0502020204030204" pitchFamily="34" charset="0"/>
            </a:endParaRPr>
          </a:p>
        </p:txBody>
      </p:sp>
      <p:pic>
        <p:nvPicPr>
          <p:cNvPr id="1026"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869" y="4501852"/>
            <a:ext cx="1800350" cy="1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pic>
        <p:nvPicPr>
          <p:cNvPr id="8" name="圖片 7"/>
          <p:cNvPicPr/>
          <p:nvPr/>
        </p:nvPicPr>
        <p:blipFill rotWithShape="1">
          <a:blip r:embed="rId4"/>
          <a:srcRect l="16048" t="34773" r="16607" b="34658"/>
          <a:stretch/>
        </p:blipFill>
        <p:spPr bwMode="auto">
          <a:xfrm>
            <a:off x="835004" y="3878027"/>
            <a:ext cx="5969000" cy="152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2838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8800" y="514186"/>
            <a:ext cx="8178800" cy="2103653"/>
          </a:xfrm>
          <a:prstGeom prst="rect">
            <a:avLst/>
          </a:prstGeom>
        </p:spPr>
        <p:txBody>
          <a:bodyPr wrap="square">
            <a:spAutoFit/>
          </a:bodyPr>
          <a:lstStyle/>
          <a:p>
            <a:pPr marL="457200" marR="0" lvl="0" indent="-457200" algn="l" defTabSz="685800" rtl="0" eaLnBrk="1" fontAlgn="auto" latinLnBrk="0" hangingPunct="1">
              <a:lnSpc>
                <a:spcPct val="90000"/>
              </a:lnSpc>
              <a:spcBef>
                <a:spcPts val="750"/>
              </a:spcBef>
              <a:spcAft>
                <a:spcPts val="0"/>
              </a:spcAft>
              <a:buClrTx/>
              <a:buSzTx/>
              <a:buFont typeface="Wingdings" panose="05000000000000000000" pitchFamily="2" charset="2"/>
              <a:buChar char="²"/>
              <a:tabLst/>
              <a:defRPr/>
            </a:pPr>
            <a:r>
              <a:rPr lang="en-US" altLang="zh-TW" sz="2700" dirty="0" smtClean="0">
                <a:solidFill>
                  <a:prstClr val="black"/>
                </a:solidFill>
                <a:latin typeface="Calibri" panose="020F0502020204030204"/>
                <a:ea typeface="新細明體" panose="02020500000000000000" pitchFamily="18" charset="-120"/>
                <a:sym typeface="Wingdings" panose="05000000000000000000" pitchFamily="2" charset="2"/>
              </a:rPr>
              <a:t>Online </a:t>
            </a:r>
            <a:r>
              <a:rPr kumimoji="0" lang="en-US" altLang="zh-TW"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sym typeface="Wingdings" panose="05000000000000000000" pitchFamily="2" charset="2"/>
              </a:rPr>
              <a:t>Resources about Coronavirus Disease 2019</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zh-TW" altLang="en-US"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7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The path of the webpage:</a:t>
            </a:r>
          </a:p>
          <a:p>
            <a:pPr marL="357188" marR="0" lvl="0" indent="0" algn="l" defTabSz="685800" rtl="0" eaLnBrk="1" fontAlgn="auto" latinLnBrk="0" hangingPunct="1">
              <a:lnSpc>
                <a:spcPct val="90000"/>
              </a:lnSpc>
              <a:spcBef>
                <a:spcPts val="750"/>
              </a:spcBef>
              <a:spcAft>
                <a:spcPts val="0"/>
              </a:spcAft>
              <a:buClrTx/>
              <a:buSzTx/>
              <a:buFontTx/>
              <a:buNone/>
              <a:tabLst/>
              <a:defRPr/>
            </a:pPr>
            <a:r>
              <a:rPr kumimoji="0" lang="en-US" altLang="zh-TW" sz="21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r>
              <a:rPr kumimoji="0" lang="en-US" altLang="zh-HK" sz="21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https</a:t>
            </a:r>
            <a:r>
              <a:rPr kumimoji="0" lang="en-US" altLang="zh-HK" sz="2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r>
              <a:rPr kumimoji="0" lang="en-US" altLang="zh-HK" sz="21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www.chp.gov.hk/en/healthtopics/content/24/102466.html</a:t>
            </a:r>
            <a:r>
              <a:rPr kumimoji="0" lang="en-US" altLang="zh-TW" sz="21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a:t>
            </a:r>
            <a:endParaRPr kumimoji="0" lang="en-US" altLang="zh-HK" sz="2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357188" marR="0" lvl="0" indent="0" algn="l" defTabSz="685800" rtl="0" eaLnBrk="1" fontAlgn="auto" latinLnBrk="0" hangingPunct="1">
              <a:lnSpc>
                <a:spcPct val="90000"/>
              </a:lnSpc>
              <a:spcBef>
                <a:spcPts val="750"/>
              </a:spcBef>
              <a:spcAft>
                <a:spcPts val="0"/>
              </a:spcAft>
              <a:buClrTx/>
              <a:buSzTx/>
              <a:buFontTx/>
              <a:buNone/>
              <a:tabLst/>
              <a:defRPr/>
            </a:pPr>
            <a:r>
              <a:rPr kumimoji="0" lang="en-US" altLang="zh-HK"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&gt; Health Topics</a:t>
            </a:r>
            <a:r>
              <a:rPr kumimoji="0" lang="zh-TW" altLang="en-US"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&gt; Communicable Diseases &gt; </a:t>
            </a:r>
            <a:r>
              <a:rPr kumimoji="0" lang="en-US" altLang="zh-TW" sz="2400" b="0" i="0" u="none" strike="noStrike" kern="1200" cap="none" spc="0" normalizeH="0" baseline="0" noProof="0" dirty="0" err="1" smtClean="0">
                <a:ln>
                  <a:noFill/>
                </a:ln>
                <a:solidFill>
                  <a:prstClr val="black"/>
                </a:solidFill>
                <a:effectLst/>
                <a:uLnTx/>
                <a:uFillTx/>
                <a:latin typeface="Calibri" panose="020F0502020204030204"/>
                <a:ea typeface="新細明體" panose="02020500000000000000" pitchFamily="18" charset="-120"/>
                <a:cs typeface="+mn-cs"/>
              </a:rPr>
              <a:t>Coronavirus</a:t>
            </a:r>
            <a:r>
              <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 Disease 2019 (COVID-19)</a:t>
            </a:r>
            <a:endParaRPr kumimoji="0" lang="zh-TW" altLang="zh-HK"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內容版面配置區 2">
            <a:hlinkClick r:id="rId3"/>
          </p:cNvPr>
          <p:cNvSpPr txBox="1">
            <a:spLocks/>
          </p:cNvSpPr>
          <p:nvPr/>
        </p:nvSpPr>
        <p:spPr>
          <a:xfrm>
            <a:off x="517846" y="6264738"/>
            <a:ext cx="8118156" cy="664028"/>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57150" marR="0" lvl="0" indent="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r>
              <a:rPr kumimoji="0" lang="en-US" altLang="zh-TW" sz="2400" b="0" i="0" u="none" strike="noStrike" kern="1200" cap="none" spc="0" normalizeH="0" baseline="0" noProof="0" dirty="0" smtClean="0">
                <a:ln>
                  <a:noFill/>
                </a:ln>
                <a:solidFill>
                  <a:prstClr val="black"/>
                </a:solidFill>
                <a:effectLst/>
                <a:uLnTx/>
                <a:uFillTx/>
                <a:latin typeface="Calibri" panose="020F0502020204030204"/>
                <a:ea typeface="新細明體" panose="02020500000000000000" pitchFamily="18" charset="-120"/>
                <a:cs typeface="+mn-cs"/>
              </a:rPr>
              <a:t>Webpage: </a:t>
            </a:r>
            <a:r>
              <a:rPr kumimoji="0" lang="en-US" altLang="zh-TW" sz="24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hlinkClick r:id="rId4"/>
              </a:rPr>
              <a:t>https://www.chp.gov.hk/en/resources/464/102466.html</a:t>
            </a:r>
            <a:endParaRPr kumimoji="0" lang="en-US" altLang="zh-TW" sz="2400" b="0" i="0" u="none" strike="noStrike" kern="1200" cap="none" spc="0" normalizeH="0" baseline="0" noProof="0" dirty="0" smtClean="0">
              <a:ln>
                <a:noFill/>
              </a:ln>
              <a:solidFill>
                <a:prstClr val="black"/>
              </a:solidFill>
              <a:effectLst/>
              <a:uLnTx/>
              <a:uFillTx/>
              <a:latin typeface="Calibri"/>
              <a:ea typeface="新細明體" panose="02020500000000000000" pitchFamily="18" charset="-120"/>
              <a:cs typeface="+mn-cs"/>
            </a:endParaRPr>
          </a:p>
          <a:p>
            <a:pPr marL="57150" marR="0" lvl="0" indent="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None/>
              <a:tabLst/>
              <a:defRPr/>
            </a:pPr>
            <a:endParaRPr kumimoji="0" lang="zh-TW" altLang="zh-HK" sz="2100" b="0" i="0" u="sng" strike="noStrike" kern="1200" cap="none" spc="0" normalizeH="0" baseline="0" noProof="0" dirty="0">
              <a:ln>
                <a:noFill/>
              </a:ln>
              <a:solidFill>
                <a:srgbClr val="5B9BD5">
                  <a:lumMod val="75000"/>
                </a:srgbClr>
              </a:solidFill>
              <a:effectLst/>
              <a:uLnTx/>
              <a:uFillTx/>
              <a:latin typeface="Calibri" panose="020F0502020204030204"/>
              <a:ea typeface="新細明體" panose="02020500000000000000" pitchFamily="18" charset="-120"/>
              <a:cs typeface="+mn-cs"/>
            </a:endParaRPr>
          </a:p>
          <a:p>
            <a:pPr marL="228600" marR="0" lvl="0" indent="-228600" algn="l" defTabSz="914400" rtl="0" eaLnBrk="1" fontAlgn="auto" latinLnBrk="0" hangingPunct="1">
              <a:lnSpc>
                <a:spcPct val="110000"/>
              </a:lnSpc>
              <a:spcBef>
                <a:spcPts val="700"/>
              </a:spcBef>
              <a:spcAft>
                <a:spcPts val="0"/>
              </a:spcAft>
              <a:buClr>
                <a:srgbClr val="44546A"/>
              </a:buClr>
              <a:buSzTx/>
              <a:buFont typeface="Arial" panose="020B0604020202020204" pitchFamily="34" charset="0"/>
              <a:buChar char="•"/>
              <a:tabLst/>
              <a:defRPr/>
            </a:pPr>
            <a:endParaRPr kumimoji="0" lang="zh-HK" altLang="en-US" sz="1500" b="0" i="0" u="none" strike="noStrike" kern="1200" cap="none" spc="0" normalizeH="0" baseline="0" noProof="0" dirty="0">
              <a:ln>
                <a:noFill/>
              </a:ln>
              <a:solidFill>
                <a:prstClr val="black">
                  <a:lumMod val="65000"/>
                  <a:lumOff val="35000"/>
                </a:prstClr>
              </a:solidFill>
              <a:effectLst/>
              <a:uLnTx/>
              <a:uFillTx/>
              <a:latin typeface="Calibri" panose="020F0502020204030204"/>
              <a:ea typeface="新細明體" panose="02020500000000000000" pitchFamily="18" charset="-120"/>
              <a:cs typeface="+mn-cs"/>
            </a:endParaRPr>
          </a:p>
        </p:txBody>
      </p:sp>
      <p:sp>
        <p:nvSpPr>
          <p:cNvPr id="7"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0365" y="4860602"/>
            <a:ext cx="1202949" cy="1202949"/>
          </a:xfrm>
          <a:prstGeom prst="rect">
            <a:avLst/>
          </a:prstGeom>
        </p:spPr>
      </p:pic>
      <p:pic>
        <p:nvPicPr>
          <p:cNvPr id="8" name="Picture 7"/>
          <p:cNvPicPr/>
          <p:nvPr/>
        </p:nvPicPr>
        <p:blipFill>
          <a:blip r:embed="rId6"/>
          <a:srcRect l="25825" t="41801" r="43815" b="16343"/>
          <a:stretch>
            <a:fillRect/>
          </a:stretch>
        </p:blipFill>
        <p:spPr bwMode="auto">
          <a:xfrm>
            <a:off x="2133600" y="2753623"/>
            <a:ext cx="4429991" cy="3328522"/>
          </a:xfrm>
          <a:prstGeom prst="rect">
            <a:avLst/>
          </a:prstGeom>
          <a:noFill/>
          <a:ln w="9525">
            <a:noFill/>
            <a:miter lim="800000"/>
            <a:headEnd/>
            <a:tailEnd/>
          </a:ln>
        </p:spPr>
      </p:pic>
    </p:spTree>
    <p:extLst>
      <p:ext uri="{BB962C8B-B14F-4D97-AF65-F5344CB8AC3E}">
        <p14:creationId xmlns:p14="http://schemas.microsoft.com/office/powerpoint/2010/main" val="10414633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8884" y="336331"/>
            <a:ext cx="8460826" cy="5801709"/>
          </a:xfrm>
        </p:spPr>
        <p:txBody>
          <a:bodyPr>
            <a:normAutofit fontScale="85000" lnSpcReduction="20000"/>
          </a:bodyPr>
          <a:lstStyle/>
          <a:p>
            <a:pPr marL="0" indent="0">
              <a:lnSpc>
                <a:spcPct val="150000"/>
              </a:lnSpc>
              <a:buNone/>
            </a:pPr>
            <a:r>
              <a:rPr lang="en-US" altLang="zh-TW" sz="2800" dirty="0">
                <a:solidFill>
                  <a:prstClr val="black"/>
                </a:solidFill>
                <a:sym typeface="Wingdings" panose="05000000000000000000" pitchFamily="2" charset="2"/>
              </a:rPr>
              <a:t>Coronavirus Disease 2019 I</a:t>
            </a:r>
            <a:r>
              <a:rPr lang="en-US" altLang="zh-TW" sz="2800" dirty="0" smtClean="0">
                <a:solidFill>
                  <a:prstClr val="black"/>
                </a:solidFill>
                <a:sym typeface="Wingdings" panose="05000000000000000000" pitchFamily="2" charset="2"/>
              </a:rPr>
              <a:t>nformation written in different ethnic minority languages are available in the following webpage.  Teachers can retrieve related information to parents of ethnic minorities for reference:</a:t>
            </a:r>
          </a:p>
          <a:p>
            <a:pPr marL="0" indent="0">
              <a:lnSpc>
                <a:spcPct val="150000"/>
              </a:lnSpc>
              <a:buNone/>
            </a:pPr>
            <a:endParaRPr lang="en-US" altLang="zh-TW" sz="2400" dirty="0" smtClean="0"/>
          </a:p>
          <a:p>
            <a:pPr marL="0" indent="0" algn="ctr">
              <a:buNone/>
            </a:pPr>
            <a:r>
              <a:rPr lang="en-US" altLang="zh-TW" sz="2800" dirty="0" err="1" smtClean="0"/>
              <a:t>हिन्दी</a:t>
            </a:r>
            <a:r>
              <a:rPr lang="en-US" altLang="zh-TW" sz="2800" dirty="0" smtClean="0"/>
              <a:t> (Hindi Version)</a:t>
            </a:r>
          </a:p>
          <a:p>
            <a:pPr marL="0" indent="0" algn="ctr">
              <a:buNone/>
            </a:pPr>
            <a:r>
              <a:rPr lang="en-US" altLang="zh-TW" sz="2800" dirty="0" err="1" smtClean="0"/>
              <a:t>नेपाली</a:t>
            </a:r>
            <a:r>
              <a:rPr lang="en-US" altLang="zh-TW" sz="2800" dirty="0" smtClean="0"/>
              <a:t> (Nepali Version)</a:t>
            </a:r>
          </a:p>
          <a:p>
            <a:pPr marL="0" indent="0" algn="ctr">
              <a:buNone/>
            </a:pPr>
            <a:r>
              <a:rPr lang="en-US" altLang="zh-TW" sz="2800" dirty="0" err="1" smtClean="0"/>
              <a:t>اردو</a:t>
            </a:r>
            <a:r>
              <a:rPr lang="en-US" altLang="zh-TW" sz="2800" dirty="0" smtClean="0"/>
              <a:t> (Urdu Version)</a:t>
            </a:r>
          </a:p>
          <a:p>
            <a:pPr marL="0" indent="0" algn="ctr">
              <a:buNone/>
            </a:pPr>
            <a:r>
              <a:rPr lang="en-US" altLang="zh-TW" sz="2800" dirty="0" err="1" smtClean="0"/>
              <a:t>ไทย</a:t>
            </a:r>
            <a:r>
              <a:rPr lang="en-US" altLang="zh-TW" sz="2800" dirty="0" smtClean="0"/>
              <a:t> (Thai Version)</a:t>
            </a:r>
          </a:p>
          <a:p>
            <a:pPr marL="0" indent="0" algn="ctr">
              <a:buNone/>
            </a:pPr>
            <a:r>
              <a:rPr lang="en-US" altLang="zh-TW" sz="2800" dirty="0" smtClean="0"/>
              <a:t>Bahasa </a:t>
            </a:r>
            <a:r>
              <a:rPr lang="en-US" altLang="zh-TW" sz="2800" dirty="0"/>
              <a:t>Indonesia </a:t>
            </a:r>
            <a:r>
              <a:rPr lang="en-US" altLang="zh-TW" sz="2800" dirty="0" smtClean="0"/>
              <a:t>(</a:t>
            </a:r>
            <a:r>
              <a:rPr lang="en-US" altLang="zh-TW" sz="2800" dirty="0" err="1" smtClean="0"/>
              <a:t>Bahasa</a:t>
            </a:r>
            <a:r>
              <a:rPr lang="en-US" altLang="zh-TW" sz="2800" dirty="0" smtClean="0"/>
              <a:t> Indonesia Version)</a:t>
            </a:r>
          </a:p>
          <a:p>
            <a:pPr marL="0" indent="0" algn="ctr">
              <a:buNone/>
            </a:pPr>
            <a:r>
              <a:rPr lang="en-US" altLang="zh-TW" sz="2800" dirty="0" err="1"/>
              <a:t>Tagalog</a:t>
            </a:r>
            <a:r>
              <a:rPr lang="en-US" altLang="zh-TW" sz="2800" dirty="0"/>
              <a:t> </a:t>
            </a:r>
            <a:r>
              <a:rPr lang="en-US" altLang="zh-TW" sz="2800" dirty="0" smtClean="0"/>
              <a:t>(</a:t>
            </a:r>
            <a:r>
              <a:rPr lang="en-US" altLang="zh-TW" sz="2800" dirty="0" err="1" smtClean="0"/>
              <a:t>Tagalog</a:t>
            </a:r>
            <a:r>
              <a:rPr lang="en-US" altLang="zh-TW" sz="2800" dirty="0" smtClean="0"/>
              <a:t> Version)</a:t>
            </a:r>
          </a:p>
          <a:p>
            <a:pPr marL="0" indent="0" algn="ctr">
              <a:buNone/>
            </a:pPr>
            <a:r>
              <a:rPr lang="en-US" altLang="zh-HK" sz="2800" dirty="0" err="1"/>
              <a:t>Tiếng</a:t>
            </a:r>
            <a:r>
              <a:rPr lang="en-US" altLang="zh-HK" sz="2800" dirty="0"/>
              <a:t> </a:t>
            </a:r>
            <a:r>
              <a:rPr lang="en-US" altLang="zh-HK" sz="2800" dirty="0" err="1" smtClean="0"/>
              <a:t>Việt</a:t>
            </a:r>
            <a:r>
              <a:rPr lang="en-US" altLang="zh-HK" sz="2800" dirty="0" smtClean="0"/>
              <a:t> (Vietnamese Version</a:t>
            </a:r>
            <a:r>
              <a:rPr lang="en-US" altLang="zh-TW" sz="2800" dirty="0" smtClean="0"/>
              <a:t>)</a:t>
            </a:r>
            <a:endParaRPr lang="vi-VN" altLang="zh-HK" sz="2800" dirty="0"/>
          </a:p>
          <a:p>
            <a:pPr marL="0" indent="0" algn="ctr">
              <a:buNone/>
            </a:pPr>
            <a:endParaRPr lang="en-US" altLang="zh-TW" sz="1600" dirty="0" smtClean="0"/>
          </a:p>
          <a:p>
            <a:pPr marL="0" indent="0">
              <a:buNone/>
            </a:pPr>
            <a:r>
              <a:rPr lang="zh-TW" altLang="en-US" sz="2800" dirty="0" smtClean="0"/>
              <a:t>網址：</a:t>
            </a:r>
            <a:r>
              <a:rPr lang="en-US" altLang="zh-HK" sz="2800" u="sng" dirty="0" smtClean="0"/>
              <a:t> </a:t>
            </a:r>
            <a:r>
              <a:rPr lang="en-US" altLang="zh-HK" sz="2800" u="sng" dirty="0" smtClean="0">
                <a:hlinkClick r:id="rId2"/>
              </a:rPr>
              <a:t>https://www.coronavirus.gov.hk/eng/index.html</a:t>
            </a:r>
            <a:endParaRPr lang="en-US" altLang="zh-HK" sz="2800" u="sng" dirty="0" smtClean="0"/>
          </a:p>
          <a:p>
            <a:pPr marL="0" indent="0">
              <a:buNone/>
            </a:pPr>
            <a:endParaRPr lang="zh-TW" altLang="zh-HK" sz="2800" dirty="0"/>
          </a:p>
          <a:p>
            <a:pPr marL="0" indent="0" algn="ctr">
              <a:buNone/>
            </a:pPr>
            <a:endParaRPr lang="en-US" altLang="zh-HK" sz="2800" u="sng" dirty="0" smtClean="0">
              <a:hlinkClick r:id="rId3"/>
            </a:endParaRPr>
          </a:p>
          <a:p>
            <a:endParaRPr lang="en-US" altLang="zh-HK" u="sng" dirty="0">
              <a:hlinkClick r:id="rId3"/>
            </a:endParaRPr>
          </a:p>
          <a:p>
            <a:pPr marL="0" indent="0">
              <a:buNone/>
            </a:pPr>
            <a:endParaRPr lang="zh-HK" altLang="en-US" dirty="0"/>
          </a:p>
        </p:txBody>
      </p:sp>
      <p:sp>
        <p:nvSpPr>
          <p:cNvPr id="4"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ltLang="zh-TW" sz="1500" dirty="0" smtClean="0">
                <a:solidFill>
                  <a:srgbClr val="DE7E18">
                    <a:lumMod val="50000"/>
                  </a:srgbClr>
                </a:solidFill>
                <a:latin typeface="Century Gothic" panose="020B0502020202020204"/>
              </a:rPr>
              <a:t>32</a:t>
            </a:r>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536333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17550" y="2235199"/>
            <a:ext cx="6858000" cy="1508980"/>
          </a:xfrm>
          <a:noFill/>
        </p:spPr>
        <p:txBody>
          <a:bodyPr/>
          <a:lstStyle/>
          <a:p>
            <a:r>
              <a:rPr lang="en-US" altLang="zh-TW" b="1" dirty="0" smtClean="0">
                <a:solidFill>
                  <a:srgbClr val="00B0F0"/>
                </a:solidFill>
                <a:latin typeface="+mn-lt"/>
                <a:ea typeface="新細明體" panose="02020500000000000000" pitchFamily="18" charset="-120"/>
              </a:rPr>
              <a:t>Wish you Good Health!</a:t>
            </a:r>
            <a:endParaRPr lang="zh-HK" altLang="en-US" b="1" dirty="0">
              <a:solidFill>
                <a:srgbClr val="00B0F0"/>
              </a:solidFill>
              <a:latin typeface="+mn-lt"/>
              <a:ea typeface="標楷體" panose="03000509000000000000" pitchFamily="65" charset="-120"/>
            </a:endParaRPr>
          </a:p>
        </p:txBody>
      </p:sp>
      <p:pic>
        <p:nvPicPr>
          <p:cNvPr id="7" name="Picture 16" descr="https://www.edb.gov.hk/attachment/tc/curriculum-development/4-key-tasks/moral-civic/mpd2019/Take_Care.png"/>
          <p:cNvPicPr/>
          <p:nvPr/>
        </p:nvPicPr>
        <p:blipFill>
          <a:blip r:embed="rId2">
            <a:extLst>
              <a:ext uri="{28A0092B-C50C-407E-A947-70E740481C1C}">
                <a14:useLocalDpi xmlns:a14="http://schemas.microsoft.com/office/drawing/2010/main" val="0"/>
              </a:ext>
            </a:extLst>
          </a:blip>
          <a:srcRect/>
          <a:stretch>
            <a:fillRect/>
          </a:stretch>
        </p:blipFill>
        <p:spPr bwMode="auto">
          <a:xfrm rot="21088958">
            <a:off x="418523" y="3912178"/>
            <a:ext cx="24511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www.edb.gov.hk/attachment/tc/curriculum-development/4-key-tasks/moral-civic/mpd2019/Thanks%20medical%20staff.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1779">
            <a:off x="6576695" y="682712"/>
            <a:ext cx="2143743" cy="1926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81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6510" y="977955"/>
            <a:ext cx="7633742" cy="605840"/>
          </a:xfrm>
        </p:spPr>
        <p:txBody>
          <a:bodyPr>
            <a:normAutofit fontScale="90000"/>
          </a:bodyPr>
          <a:lstStyle/>
          <a:p>
            <a:r>
              <a:rPr lang="en-US" altLang="zh-TW" sz="4050" b="1" dirty="0" smtClean="0">
                <a:latin typeface="Calibri" panose="020F0502020204030204" pitchFamily="34" charset="0"/>
              </a:rPr>
              <a:t>Personal hygiene</a:t>
            </a:r>
            <a:r>
              <a:rPr lang="zh-TW" altLang="zh-HK" dirty="0">
                <a:latin typeface="+mj-ea"/>
              </a:rPr>
              <a:t/>
            </a:r>
            <a:br>
              <a:rPr lang="zh-TW" altLang="zh-HK" dirty="0">
                <a:latin typeface="+mj-ea"/>
              </a:rPr>
            </a:br>
            <a:endParaRPr lang="zh-HK" altLang="en-US" dirty="0">
              <a:latin typeface="+mj-ea"/>
            </a:endParaRPr>
          </a:p>
        </p:txBody>
      </p:sp>
      <p:sp>
        <p:nvSpPr>
          <p:cNvPr id="3" name="內容版面配置區 2"/>
          <p:cNvSpPr>
            <a:spLocks noGrp="1"/>
          </p:cNvSpPr>
          <p:nvPr>
            <p:ph idx="1"/>
          </p:nvPr>
        </p:nvSpPr>
        <p:spPr>
          <a:xfrm>
            <a:off x="591917" y="1606124"/>
            <a:ext cx="7850625" cy="555974"/>
          </a:xfrm>
        </p:spPr>
        <p:txBody>
          <a:bodyPr>
            <a:normAutofit fontScale="85000" lnSpcReduction="10000"/>
          </a:bodyPr>
          <a:lstStyle/>
          <a:p>
            <a:pPr>
              <a:buFont typeface="Wingdings" panose="05000000000000000000" pitchFamily="2" charset="2"/>
              <a:buChar char="²"/>
            </a:pPr>
            <a:r>
              <a:rPr lang="en-US" altLang="zh-TW" sz="3100" dirty="0" smtClean="0">
                <a:latin typeface="Calibri" panose="020F0502020204030204" pitchFamily="34" charset="0"/>
                <a:ea typeface="標楷體" panose="03000509000000000000" pitchFamily="65" charset="-120"/>
              </a:rPr>
              <a:t> Centre for Health Protection, Department of Health</a:t>
            </a:r>
            <a:endParaRPr lang="en-US" altLang="zh-TW" sz="3100" dirty="0" smtClean="0">
              <a:latin typeface="Calibri" panose="020F0502020204030204" pitchFamily="34" charset="0"/>
            </a:endParaRPr>
          </a:p>
          <a:p>
            <a:pPr marL="0" indent="0">
              <a:buNone/>
            </a:pPr>
            <a:endParaRPr lang="zh-TW" altLang="zh-HK" sz="2700" dirty="0"/>
          </a:p>
        </p:txBody>
      </p:sp>
      <p:sp>
        <p:nvSpPr>
          <p:cNvPr id="8"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4</a:t>
            </a:fld>
            <a:endParaRPr lang="en-US" sz="1500" dirty="0">
              <a:solidFill>
                <a:srgbClr val="DE7E18">
                  <a:lumMod val="50000"/>
                </a:srgbClr>
              </a:solidFill>
              <a:latin typeface="Century Gothic" panose="020B0502020202020204"/>
            </a:endParaRPr>
          </a:p>
        </p:txBody>
      </p:sp>
      <p:pic>
        <p:nvPicPr>
          <p:cNvPr id="7" name="圖片 6"/>
          <p:cNvPicPr>
            <a:picLocks noChangeAspect="1"/>
          </p:cNvPicPr>
          <p:nvPr/>
        </p:nvPicPr>
        <p:blipFill rotWithShape="1">
          <a:blip r:embed="rId2"/>
          <a:srcRect l="8629" t="12653" r="68548" b="5914"/>
          <a:stretch/>
        </p:blipFill>
        <p:spPr>
          <a:xfrm>
            <a:off x="569666" y="2428920"/>
            <a:ext cx="4057020" cy="4071356"/>
          </a:xfrm>
          <a:prstGeom prst="rect">
            <a:avLst/>
          </a:prstGeom>
        </p:spPr>
      </p:pic>
      <p:pic>
        <p:nvPicPr>
          <p:cNvPr id="10" name="圖片 9"/>
          <p:cNvPicPr>
            <a:picLocks noChangeAspect="1"/>
          </p:cNvPicPr>
          <p:nvPr/>
        </p:nvPicPr>
        <p:blipFill rotWithShape="1">
          <a:blip r:embed="rId3"/>
          <a:srcRect l="8548" t="12366" r="68710" b="6487"/>
          <a:stretch/>
        </p:blipFill>
        <p:spPr>
          <a:xfrm>
            <a:off x="4629955" y="2428920"/>
            <a:ext cx="4056968" cy="4071355"/>
          </a:xfrm>
          <a:prstGeom prst="rect">
            <a:avLst/>
          </a:prstGeom>
        </p:spPr>
      </p:pic>
    </p:spTree>
    <p:extLst>
      <p:ext uri="{BB962C8B-B14F-4D97-AF65-F5344CB8AC3E}">
        <p14:creationId xmlns:p14="http://schemas.microsoft.com/office/powerpoint/2010/main" val="1441175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E54948-823A-4EFF-83ED-9ABF525F6153}"/>
              </a:ext>
            </a:extLst>
          </p:cNvPr>
          <p:cNvSpPr>
            <a:spLocks noGrp="1"/>
          </p:cNvSpPr>
          <p:nvPr>
            <p:ph type="title"/>
          </p:nvPr>
        </p:nvSpPr>
        <p:spPr/>
        <p:txBody>
          <a:bodyPr>
            <a:normAutofit/>
          </a:bodyPr>
          <a:lstStyle/>
          <a:p>
            <a:pPr>
              <a:lnSpc>
                <a:spcPct val="100000"/>
              </a:lnSpc>
            </a:pPr>
            <a:r>
              <a:rPr lang="en-US" altLang="zh-HK" sz="2800" b="1" dirty="0" smtClean="0">
                <a:latin typeface="Calibri" panose="020F0502020204030204" pitchFamily="34" charset="0"/>
                <a:ea typeface="標楷體" panose="03000509000000000000" pitchFamily="65" charset="-120"/>
              </a:rPr>
              <a:t>Centre for Health Protection</a:t>
            </a:r>
            <a:r>
              <a:rPr lang="en-US" altLang="zh-HK" sz="2800" b="1" dirty="0">
                <a:latin typeface="Calibri" panose="020F0502020204030204" pitchFamily="34" charset="0"/>
                <a:ea typeface="標楷體" panose="03000509000000000000" pitchFamily="65" charset="-120"/>
              </a:rPr>
              <a:t/>
            </a:r>
            <a:br>
              <a:rPr lang="en-US" altLang="zh-HK" sz="2800" b="1" dirty="0">
                <a:latin typeface="Calibri" panose="020F0502020204030204" pitchFamily="34" charset="0"/>
                <a:ea typeface="標楷體" panose="03000509000000000000" pitchFamily="65" charset="-120"/>
              </a:rPr>
            </a:br>
            <a:r>
              <a:rPr lang="en-US" altLang="zh-HK" sz="2800" dirty="0" smtClean="0">
                <a:solidFill>
                  <a:srgbClr val="0070C0"/>
                </a:solidFill>
                <a:latin typeface="Calibri" panose="020F0502020204030204" pitchFamily="34" charset="0"/>
                <a:ea typeface="標楷體" panose="03000509000000000000" pitchFamily="65" charset="-120"/>
              </a:rPr>
              <a:t>“</a:t>
            </a:r>
            <a:r>
              <a:rPr lang="en-US" altLang="zh-TW" sz="2800" dirty="0" smtClean="0">
                <a:solidFill>
                  <a:srgbClr val="0070C0"/>
                </a:solidFill>
                <a:latin typeface="Calibri" panose="020F0502020204030204" pitchFamily="34" charset="0"/>
                <a:ea typeface="標楷體" panose="03000509000000000000" pitchFamily="65" charset="-120"/>
              </a:rPr>
              <a:t>How to clean our hands properly” (Video)</a:t>
            </a:r>
            <a:endParaRPr lang="en-US" altLang="zh-HK" sz="2800" dirty="0">
              <a:solidFill>
                <a:srgbClr val="0070C0"/>
              </a:solidFill>
              <a:latin typeface="Calibri" panose="020F0502020204030204" pitchFamily="34" charset="0"/>
              <a:ea typeface="標楷體" panose="03000509000000000000" pitchFamily="65" charset="-120"/>
            </a:endParaRPr>
          </a:p>
        </p:txBody>
      </p:sp>
      <p:sp>
        <p:nvSpPr>
          <p:cNvPr id="3" name="內容版面配置區 2">
            <a:extLst>
              <a:ext uri="{FF2B5EF4-FFF2-40B4-BE49-F238E27FC236}">
                <a16:creationId xmlns:a16="http://schemas.microsoft.com/office/drawing/2014/main" id="{2A4340BF-30E0-4170-9A1F-1F3C9D9C0447}"/>
              </a:ext>
            </a:extLst>
          </p:cNvPr>
          <p:cNvSpPr>
            <a:spLocks noGrp="1"/>
          </p:cNvSpPr>
          <p:nvPr>
            <p:ph idx="1"/>
          </p:nvPr>
        </p:nvSpPr>
        <p:spPr>
          <a:xfrm>
            <a:off x="2579538" y="4773960"/>
            <a:ext cx="3338581" cy="371717"/>
          </a:xfrm>
        </p:spPr>
        <p:txBody>
          <a:bodyPr>
            <a:normAutofit lnSpcReduction="10000"/>
          </a:bodyPr>
          <a:lstStyle/>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a:p>
            <a:pPr marL="0" indent="0">
              <a:buNone/>
            </a:pPr>
            <a:endParaRPr lang="en-US" altLang="zh-HK" dirty="0"/>
          </a:p>
        </p:txBody>
      </p:sp>
      <p:sp>
        <p:nvSpPr>
          <p:cNvPr id="5" name="文字方塊 4">
            <a:hlinkClick r:id="rId3"/>
            <a:extLst>
              <a:ext uri="{FF2B5EF4-FFF2-40B4-BE49-F238E27FC236}">
                <a16:creationId xmlns:a16="http://schemas.microsoft.com/office/drawing/2014/main" id="{9A8AA509-012A-4771-8896-BCEED3E1A4B2}"/>
              </a:ext>
            </a:extLst>
          </p:cNvPr>
          <p:cNvSpPr txBox="1"/>
          <p:nvPr/>
        </p:nvSpPr>
        <p:spPr>
          <a:xfrm>
            <a:off x="628650" y="4580884"/>
            <a:ext cx="8378716" cy="11695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TW" sz="2800" b="0"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rPr>
              <a:t>Webpage</a:t>
            </a:r>
            <a:r>
              <a:rPr kumimoji="0" lang="en-US" altLang="zh-HK" sz="2800" b="0" i="0" u="none" strike="noStrike" kern="1200" cap="none" spc="0" normalizeH="0" baseline="0" noProof="0" dirty="0" smtClean="0">
                <a:ln>
                  <a:noFill/>
                </a:ln>
                <a:solidFill>
                  <a:prstClr val="black"/>
                </a:solidFill>
                <a:effectLst/>
                <a:uLnTx/>
                <a:uFillTx/>
                <a:latin typeface="Calibri" panose="020F0502020204030204" pitchFamily="34" charset="0"/>
                <a:ea typeface="標楷體" panose="03000509000000000000" pitchFamily="65" charset="-120"/>
              </a:rPr>
              <a:t>:</a:t>
            </a:r>
            <a:endParaRPr kumimoji="0" lang="en-US" altLang="zh-HK" sz="2800" b="0" i="0" u="none" strike="noStrike" kern="12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0" i="0" u="none" strike="noStrike" kern="1200" cap="none" spc="0" normalizeH="0" baseline="0" noProof="0" dirty="0">
                <a:ln>
                  <a:noFill/>
                </a:ln>
                <a:solidFill>
                  <a:srgbClr val="0070C0"/>
                </a:solidFill>
                <a:effectLst/>
                <a:uLnTx/>
                <a:uFillTx/>
                <a:latin typeface="Calibri" panose="020F0502020204030204" pitchFamily="34" charset="0"/>
                <a:ea typeface="新細明體" panose="02020500000000000000" pitchFamily="18" charset="-120"/>
              </a:rPr>
              <a:t>https://www.youtube.com/watch?v=D96UulWqsFI</a:t>
            </a:r>
          </a:p>
        </p:txBody>
      </p:sp>
      <p:sp>
        <p:nvSpPr>
          <p:cNvPr id="8" name="投影片編號版面配置區 3"/>
          <p:cNvSpPr txBox="1">
            <a:spLocks/>
          </p:cNvSpPr>
          <p:nvPr/>
        </p:nvSpPr>
        <p:spPr>
          <a:xfrm>
            <a:off x="8535433" y="6411309"/>
            <a:ext cx="438734" cy="207887"/>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37D5FE-740C-46F5-801A-FA5477D9711F}" type="slidenum">
              <a:rPr kumimoji="0" lang="en-US" sz="1500" b="0" i="0" u="none" strike="noStrike" kern="1200" cap="none" spc="0" normalizeH="0" baseline="0" noProof="0">
                <a:ln>
                  <a:noFill/>
                </a:ln>
                <a:solidFill>
                  <a:srgbClr val="DE7E18">
                    <a:lumMod val="50000"/>
                  </a:srgb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500" b="0" i="0" u="none" strike="noStrike" kern="1200" cap="none" spc="0" normalizeH="0" baseline="0" noProof="0" dirty="0">
              <a:ln>
                <a:noFill/>
              </a:ln>
              <a:solidFill>
                <a:srgbClr val="DE7E18">
                  <a:lumMod val="50000"/>
                </a:srgbClr>
              </a:solidFill>
              <a:effectLst/>
              <a:uLnTx/>
              <a:uFillTx/>
              <a:latin typeface="Century Gothic" panose="020B0502020202020204"/>
              <a:ea typeface="+mn-ea"/>
              <a:cs typeface="+mn-cs"/>
            </a:endParaRPr>
          </a:p>
        </p:txBody>
      </p:sp>
      <p:pic>
        <p:nvPicPr>
          <p:cNvPr id="9" name="圖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50" y="2220517"/>
            <a:ext cx="1905000" cy="1905000"/>
          </a:xfrm>
          <a:prstGeom prst="rect">
            <a:avLst/>
          </a:prstGeom>
        </p:spPr>
      </p:pic>
      <p:pic>
        <p:nvPicPr>
          <p:cNvPr id="4" name="D96UulWqsFI"/>
          <p:cNvPicPr>
            <a:picLocks noRot="1" noChangeAspect="1"/>
          </p:cNvPicPr>
          <p:nvPr>
            <a:videoFile r:link="rId1"/>
          </p:nvPr>
        </p:nvPicPr>
        <p:blipFill>
          <a:blip r:embed="rId5"/>
          <a:stretch>
            <a:fillRect/>
          </a:stretch>
        </p:blipFill>
        <p:spPr>
          <a:xfrm>
            <a:off x="944605" y="1768852"/>
            <a:ext cx="4827545" cy="2715494"/>
          </a:xfrm>
          <a:prstGeom prst="rect">
            <a:avLst/>
          </a:prstGeom>
        </p:spPr>
      </p:pic>
    </p:spTree>
    <p:extLst>
      <p:ext uri="{BB962C8B-B14F-4D97-AF65-F5344CB8AC3E}">
        <p14:creationId xmlns:p14="http://schemas.microsoft.com/office/powerpoint/2010/main" val="3339876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HK" dirty="0"/>
              <a:t/>
            </a:r>
            <a:br>
              <a:rPr lang="zh-TW" altLang="zh-HK" dirty="0"/>
            </a:br>
            <a:endParaRPr lang="zh-HK" altLang="en-US" dirty="0"/>
          </a:p>
        </p:txBody>
      </p:sp>
      <p:sp>
        <p:nvSpPr>
          <p:cNvPr id="3" name="內容版面配置區 2"/>
          <p:cNvSpPr>
            <a:spLocks noGrp="1"/>
          </p:cNvSpPr>
          <p:nvPr>
            <p:ph idx="1"/>
          </p:nvPr>
        </p:nvSpPr>
        <p:spPr>
          <a:xfrm>
            <a:off x="628650" y="517239"/>
            <a:ext cx="7749572" cy="3559878"/>
          </a:xfrm>
        </p:spPr>
        <p:txBody>
          <a:bodyPr>
            <a:normAutofit/>
          </a:bodyPr>
          <a:lstStyle/>
          <a:p>
            <a:pPr marL="0" indent="0">
              <a:buNone/>
            </a:pPr>
            <a:r>
              <a:rPr lang="en-US" altLang="zh-TW" sz="3600" b="1" dirty="0">
                <a:latin typeface="Calibri" panose="020F0502020204030204" pitchFamily="34" charset="0"/>
                <a:sym typeface="Wingdings" panose="05000000000000000000" pitchFamily="2" charset="2"/>
              </a:rPr>
              <a:t>Parent-child </a:t>
            </a:r>
            <a:r>
              <a:rPr lang="en-US" altLang="zh-TW" sz="3600" b="1" dirty="0" smtClean="0">
                <a:latin typeface="Calibri" panose="020F0502020204030204" pitchFamily="34" charset="0"/>
                <a:sym typeface="Wingdings" panose="05000000000000000000" pitchFamily="2" charset="2"/>
              </a:rPr>
              <a:t>reading activities</a:t>
            </a:r>
            <a:endParaRPr lang="en-US" altLang="zh-TW" sz="3600" b="1" dirty="0">
              <a:latin typeface="Calibri" panose="020F0502020204030204" pitchFamily="34" charset="0"/>
              <a:sym typeface="Wingdings" panose="05000000000000000000" pitchFamily="2" charset="2"/>
            </a:endParaRPr>
          </a:p>
          <a:p>
            <a:pPr marL="0" indent="0">
              <a:buNone/>
            </a:pPr>
            <a:endParaRPr lang="en-US" altLang="zh-TW" sz="2000" dirty="0">
              <a:sym typeface="Wingdings" panose="05000000000000000000" pitchFamily="2" charset="2"/>
            </a:endParaRPr>
          </a:p>
          <a:p>
            <a:pPr marL="452438" indent="-452438">
              <a:buNone/>
            </a:pPr>
            <a:r>
              <a:rPr lang="en-US" altLang="zh-HK" sz="3200" dirty="0">
                <a:sym typeface="Wingdings" panose="05000000000000000000" pitchFamily="2" charset="2"/>
              </a:rPr>
              <a:t> </a:t>
            </a:r>
            <a:r>
              <a:rPr lang="en-US" altLang="zh-HK" sz="2800" dirty="0">
                <a:sym typeface="Wingdings" panose="05000000000000000000" pitchFamily="2" charset="2"/>
              </a:rPr>
              <a:t>Read the pamphlet from Centre for Health Protection with your </a:t>
            </a:r>
            <a:r>
              <a:rPr lang="en-US" altLang="zh-HK" sz="2800" dirty="0" smtClean="0">
                <a:sym typeface="Wingdings" panose="05000000000000000000" pitchFamily="2" charset="2"/>
              </a:rPr>
              <a:t>children </a:t>
            </a:r>
            <a:r>
              <a:rPr lang="en-US" altLang="zh-HK" sz="2800" dirty="0">
                <a:sym typeface="Wingdings" panose="05000000000000000000" pitchFamily="2" charset="2"/>
              </a:rPr>
              <a:t>and introduce the message of hygiene to them </a:t>
            </a:r>
            <a:endParaRPr lang="zh-HK" altLang="en-US" sz="2800" dirty="0"/>
          </a:p>
        </p:txBody>
      </p:sp>
      <p:sp>
        <p:nvSpPr>
          <p:cNvPr id="8" name="Rectangle 6"/>
          <p:cNvSpPr>
            <a:spLocks noChangeArrowheads="1"/>
          </p:cNvSpPr>
          <p:nvPr/>
        </p:nvSpPr>
        <p:spPr bwMode="auto">
          <a:xfrm>
            <a:off x="1264447" y="410583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HK" altLang="en-US" sz="1350"/>
          </a:p>
        </p:txBody>
      </p:sp>
      <p:sp>
        <p:nvSpPr>
          <p:cNvPr id="10"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6</a:t>
            </a:fld>
            <a:endParaRPr lang="en-US" sz="1500" dirty="0">
              <a:solidFill>
                <a:srgbClr val="DE7E18">
                  <a:lumMod val="50000"/>
                </a:srgbClr>
              </a:solidFill>
              <a:latin typeface="Century Gothic" panose="020B0502020202020204"/>
            </a:endParaRPr>
          </a:p>
        </p:txBody>
      </p:sp>
      <p:sp>
        <p:nvSpPr>
          <p:cNvPr id="4" name="矩形 3"/>
          <p:cNvSpPr/>
          <p:nvPr/>
        </p:nvSpPr>
        <p:spPr>
          <a:xfrm>
            <a:off x="491521" y="3149724"/>
            <a:ext cx="8023829" cy="3031599"/>
          </a:xfrm>
          <a:prstGeom prst="rect">
            <a:avLst/>
          </a:prstGeom>
          <a:solidFill>
            <a:srgbClr val="66FFCC"/>
          </a:solidFill>
        </p:spPr>
        <p:txBody>
          <a:bodyPr wrap="square">
            <a:spAutoFit/>
          </a:bodyPr>
          <a:lstStyle/>
          <a:p>
            <a:endParaRPr lang="zh-TW" altLang="zh-HK" sz="1200" dirty="0"/>
          </a:p>
          <a:p>
            <a:endParaRPr lang="zh-TW" altLang="zh-HK" sz="1200" dirty="0"/>
          </a:p>
          <a:p>
            <a:r>
              <a:rPr lang="en-US" altLang="zh-TW" sz="2800" dirty="0">
                <a:latin typeface="Calibri" panose="020F0502020204030204" pitchFamily="34" charset="0"/>
              </a:rPr>
              <a:t>Family Health </a:t>
            </a:r>
            <a:r>
              <a:rPr lang="en-US" altLang="zh-TW" sz="2800" dirty="0" smtClean="0">
                <a:latin typeface="Calibri" panose="020F0502020204030204" pitchFamily="34" charset="0"/>
              </a:rPr>
              <a:t>Service, </a:t>
            </a:r>
            <a:r>
              <a:rPr lang="en-US" altLang="zh-TW" sz="2800" dirty="0">
                <a:latin typeface="Calibri" panose="020F0502020204030204" pitchFamily="34" charset="0"/>
              </a:rPr>
              <a:t>Department of Health </a:t>
            </a:r>
          </a:p>
          <a:p>
            <a:endParaRPr lang="zh-TW" altLang="zh-HK" sz="2700" dirty="0">
              <a:latin typeface="Calibri" panose="020F0502020204030204" pitchFamily="34" charset="0"/>
            </a:endParaRPr>
          </a:p>
          <a:p>
            <a:pPr marL="342900" lvl="1" indent="0">
              <a:buNone/>
            </a:pPr>
            <a:r>
              <a:rPr lang="en-US" altLang="zh-HK" sz="2550" dirty="0">
                <a:latin typeface="Calibri" panose="020F0502020204030204" pitchFamily="34" charset="0"/>
              </a:rPr>
              <a:t>Hand </a:t>
            </a:r>
            <a:r>
              <a:rPr lang="en-US" altLang="zh-HK" sz="2550" dirty="0" smtClean="0">
                <a:latin typeface="Calibri" panose="020F0502020204030204" pitchFamily="34" charset="0"/>
              </a:rPr>
              <a:t>hygiene </a:t>
            </a:r>
            <a:r>
              <a:rPr lang="en-US" altLang="zh-TW" sz="2550" dirty="0">
                <a:latin typeface="Calibri" panose="020F0502020204030204" pitchFamily="34" charset="0"/>
              </a:rPr>
              <a:t>– </a:t>
            </a:r>
          </a:p>
          <a:p>
            <a:pPr marL="342900" lvl="1" indent="0">
              <a:buNone/>
            </a:pPr>
            <a:endParaRPr lang="en-US" altLang="zh-TW" sz="1000" dirty="0">
              <a:latin typeface="Calibri" panose="020F0502020204030204" pitchFamily="34" charset="0"/>
            </a:endParaRPr>
          </a:p>
          <a:p>
            <a:pPr marL="342900" lvl="1" indent="0">
              <a:buNone/>
            </a:pPr>
            <a:r>
              <a:rPr lang="en-US" altLang="zh-HK" sz="2550" dirty="0">
                <a:latin typeface="Calibri" panose="020F0502020204030204" pitchFamily="34" charset="0"/>
              </a:rPr>
              <a:t>An easy and effective way to prevent </a:t>
            </a:r>
            <a:r>
              <a:rPr lang="en-US" altLang="zh-HK" sz="2550" dirty="0" smtClean="0">
                <a:latin typeface="Calibri" panose="020F0502020204030204" pitchFamily="34" charset="0"/>
              </a:rPr>
              <a:t>infection </a:t>
            </a:r>
            <a:endParaRPr lang="en-US" altLang="zh-HK" sz="2550" dirty="0">
              <a:latin typeface="Calibri" panose="020F0502020204030204" pitchFamily="34" charset="0"/>
            </a:endParaRPr>
          </a:p>
          <a:p>
            <a:pPr marL="342900" lvl="1" indent="0">
              <a:buNone/>
            </a:pPr>
            <a:endParaRPr lang="en-US" altLang="zh-HK" sz="2550" dirty="0"/>
          </a:p>
          <a:p>
            <a:pPr marL="342900" lvl="1" indent="0">
              <a:buNone/>
            </a:pPr>
            <a:endParaRPr lang="zh-HK" altLang="en-US" sz="2550" dirty="0"/>
          </a:p>
        </p:txBody>
      </p:sp>
      <p:pic>
        <p:nvPicPr>
          <p:cNvPr id="9" name="圖片 8"/>
          <p:cNvPicPr>
            <a:picLocks noChangeAspect="1"/>
          </p:cNvPicPr>
          <p:nvPr/>
        </p:nvPicPr>
        <p:blipFill rotWithShape="1">
          <a:blip r:embed="rId2"/>
          <a:srcRect l="52016" t="10072" r="36929" b="3662"/>
          <a:stretch/>
        </p:blipFill>
        <p:spPr>
          <a:xfrm rot="21264870">
            <a:off x="7200330" y="2327965"/>
            <a:ext cx="1483392" cy="2836634"/>
          </a:xfrm>
          <a:prstGeom prst="rect">
            <a:avLst/>
          </a:prstGeom>
          <a:ln>
            <a:solidFill>
              <a:schemeClr val="tx1"/>
            </a:solidFill>
          </a:ln>
        </p:spPr>
      </p:pic>
      <p:sp>
        <p:nvSpPr>
          <p:cNvPr id="11" name="內容版面配置區 2">
            <a:hlinkClick r:id="rId3"/>
          </p:cNvPr>
          <p:cNvSpPr txBox="1">
            <a:spLocks/>
          </p:cNvSpPr>
          <p:nvPr/>
        </p:nvSpPr>
        <p:spPr>
          <a:xfrm>
            <a:off x="843395" y="5310769"/>
            <a:ext cx="7457210" cy="973693"/>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None/>
            </a:pPr>
            <a:r>
              <a:rPr lang="en-US" altLang="zh-HK" sz="2200" u="sng" dirty="0">
                <a:solidFill>
                  <a:schemeClr val="tx1"/>
                </a:solidFill>
                <a:latin typeface="Calibri" panose="020F0502020204030204" pitchFamily="34" charset="0"/>
                <a:hlinkClick r:id="rId3"/>
              </a:rPr>
              <a:t>https://www.chp.gov.hk/files/her/hand_hygiene_pamphlet.pdf</a:t>
            </a:r>
            <a:endParaRPr lang="zh-HK" altLang="en-US" sz="22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20180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18125" y="431599"/>
            <a:ext cx="5915025" cy="994172"/>
          </a:xfrm>
        </p:spPr>
        <p:txBody>
          <a:bodyPr>
            <a:normAutofit/>
          </a:bodyPr>
          <a:lstStyle/>
          <a:p>
            <a:pPr algn="ctr"/>
            <a:r>
              <a:rPr lang="en-US" altLang="zh-HK" dirty="0" smtClean="0">
                <a:latin typeface="Calibri" panose="020F0502020204030204" pitchFamily="34" charset="0"/>
                <a:ea typeface="標楷體" panose="03000509000000000000" pitchFamily="65" charset="-120"/>
              </a:rPr>
              <a:t>Hand hygiene</a:t>
            </a:r>
            <a:endParaRPr lang="zh-HK" altLang="en-US" dirty="0">
              <a:latin typeface="Calibri" panose="020F0502020204030204" pitchFamily="34" charset="0"/>
              <a:ea typeface="標楷體" panose="03000509000000000000" pitchFamily="65" charset="-120"/>
            </a:endParaRPr>
          </a:p>
        </p:txBody>
      </p:sp>
      <p:sp>
        <p:nvSpPr>
          <p:cNvPr id="4" name="流程圖: 替代程序 3"/>
          <p:cNvSpPr/>
          <p:nvPr/>
        </p:nvSpPr>
        <p:spPr>
          <a:xfrm>
            <a:off x="3210273" y="2012285"/>
            <a:ext cx="4205136" cy="459486"/>
          </a:xfrm>
          <a:prstGeom prst="flowChartAlternateProcess">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700" b="1" dirty="0" smtClean="0">
                <a:solidFill>
                  <a:schemeClr val="tx1"/>
                </a:solidFill>
                <a:latin typeface="Calibri" panose="020F0502020204030204" pitchFamily="34" charset="0"/>
                <a:ea typeface="標楷體" panose="03000509000000000000" pitchFamily="65" charset="-120"/>
              </a:rPr>
              <a:t>Why</a:t>
            </a:r>
            <a:r>
              <a:rPr lang="en-US" altLang="zh-HK" sz="2700" dirty="0" smtClean="0">
                <a:solidFill>
                  <a:schemeClr val="tx1"/>
                </a:solidFill>
                <a:latin typeface="Calibri" panose="020F0502020204030204" pitchFamily="34" charset="0"/>
                <a:ea typeface="標楷體" panose="03000509000000000000" pitchFamily="65" charset="-120"/>
              </a:rPr>
              <a:t> perform hand hygiene?</a:t>
            </a:r>
            <a:endParaRPr lang="zh-HK" altLang="en-US" sz="2700" dirty="0">
              <a:solidFill>
                <a:schemeClr val="tx1"/>
              </a:solidFill>
              <a:latin typeface="Calibri" panose="020F0502020204030204" pitchFamily="34" charset="0"/>
              <a:ea typeface="標楷體" panose="03000509000000000000" pitchFamily="65" charset="-120"/>
            </a:endParaRPr>
          </a:p>
        </p:txBody>
      </p:sp>
      <p:sp>
        <p:nvSpPr>
          <p:cNvPr id="6" name="流程圖: 替代程序 5"/>
          <p:cNvSpPr/>
          <p:nvPr/>
        </p:nvSpPr>
        <p:spPr>
          <a:xfrm>
            <a:off x="3419605" y="4001493"/>
            <a:ext cx="5534479" cy="459486"/>
          </a:xfrm>
          <a:prstGeom prst="flowChartAlternateProcess">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700" b="1" dirty="0" smtClean="0">
                <a:solidFill>
                  <a:schemeClr val="tx1"/>
                </a:solidFill>
                <a:latin typeface="Calibri" panose="020F0502020204030204" pitchFamily="34" charset="0"/>
                <a:ea typeface="標楷體" panose="03000509000000000000" pitchFamily="65" charset="-120"/>
              </a:rPr>
              <a:t>Who</a:t>
            </a:r>
            <a:r>
              <a:rPr lang="en-US" altLang="zh-HK" sz="2700" dirty="0" smtClean="0">
                <a:solidFill>
                  <a:schemeClr val="tx1"/>
                </a:solidFill>
                <a:latin typeface="Calibri" panose="020F0502020204030204" pitchFamily="34" charset="0"/>
                <a:ea typeface="標楷體" panose="03000509000000000000" pitchFamily="65" charset="-120"/>
              </a:rPr>
              <a:t> should perform hand hygiene?</a:t>
            </a:r>
            <a:endParaRPr lang="zh-HK" altLang="en-US" sz="2700" dirty="0">
              <a:solidFill>
                <a:schemeClr val="tx1"/>
              </a:solidFill>
              <a:latin typeface="Calibri" panose="020F0502020204030204" pitchFamily="34" charset="0"/>
              <a:ea typeface="標楷體" panose="03000509000000000000" pitchFamily="65" charset="-120"/>
            </a:endParaRPr>
          </a:p>
        </p:txBody>
      </p:sp>
      <p:pic>
        <p:nvPicPr>
          <p:cNvPr id="7" name="圖片 6"/>
          <p:cNvPicPr>
            <a:picLocks noChangeAspect="1"/>
          </p:cNvPicPr>
          <p:nvPr/>
        </p:nvPicPr>
        <p:blipFill rotWithShape="1">
          <a:blip r:embed="rId2"/>
          <a:srcRect l="3696" t="9941" r="73860"/>
          <a:stretch/>
        </p:blipFill>
        <p:spPr>
          <a:xfrm>
            <a:off x="584401" y="1783036"/>
            <a:ext cx="2249793" cy="3941701"/>
          </a:xfrm>
          <a:prstGeom prst="rect">
            <a:avLst/>
          </a:prstGeom>
        </p:spPr>
      </p:pic>
      <p:sp>
        <p:nvSpPr>
          <p:cNvPr id="9" name="流程圖: 替代程序 8"/>
          <p:cNvSpPr/>
          <p:nvPr/>
        </p:nvSpPr>
        <p:spPr>
          <a:xfrm>
            <a:off x="3983277" y="5009393"/>
            <a:ext cx="4532073" cy="459486"/>
          </a:xfrm>
          <a:prstGeom prst="flowChartAlternateProcess">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700" b="1" dirty="0" smtClean="0">
                <a:solidFill>
                  <a:schemeClr val="tx1"/>
                </a:solidFill>
                <a:latin typeface="Calibri" panose="020F0502020204030204" pitchFamily="34" charset="0"/>
                <a:ea typeface="標楷體" panose="03000509000000000000" pitchFamily="65" charset="-120"/>
              </a:rPr>
              <a:t>How</a:t>
            </a:r>
            <a:r>
              <a:rPr lang="en-US" altLang="zh-HK" sz="2700" dirty="0" smtClean="0">
                <a:solidFill>
                  <a:schemeClr val="tx1"/>
                </a:solidFill>
                <a:latin typeface="Calibri" panose="020F0502020204030204" pitchFamily="34" charset="0"/>
                <a:ea typeface="標楷體" panose="03000509000000000000" pitchFamily="65" charset="-120"/>
              </a:rPr>
              <a:t> to perform hand hygiene?</a:t>
            </a:r>
            <a:endParaRPr lang="zh-HK" altLang="en-US" sz="2700" dirty="0">
              <a:solidFill>
                <a:schemeClr val="tx1"/>
              </a:solidFill>
              <a:latin typeface="Calibri" panose="020F0502020204030204" pitchFamily="34" charset="0"/>
              <a:ea typeface="標楷體" panose="03000509000000000000" pitchFamily="65" charset="-120"/>
            </a:endParaRPr>
          </a:p>
        </p:txBody>
      </p:sp>
      <p:sp>
        <p:nvSpPr>
          <p:cNvPr id="8"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7</a:t>
            </a:fld>
            <a:endParaRPr lang="en-US" sz="1500" dirty="0">
              <a:solidFill>
                <a:srgbClr val="DE7E18">
                  <a:lumMod val="50000"/>
                </a:srgbClr>
              </a:solidFill>
              <a:latin typeface="Century Gothic" panose="020B0502020202020204"/>
            </a:endParaRPr>
          </a:p>
        </p:txBody>
      </p:sp>
      <p:sp>
        <p:nvSpPr>
          <p:cNvPr id="3" name="圓角矩形 2"/>
          <p:cNvSpPr/>
          <p:nvPr/>
        </p:nvSpPr>
        <p:spPr>
          <a:xfrm>
            <a:off x="3862669" y="3012330"/>
            <a:ext cx="4675039" cy="451945"/>
          </a:xfrm>
          <a:prstGeom prst="roundRect">
            <a:avLst/>
          </a:prstGeom>
          <a:solidFill>
            <a:srgbClr val="99FF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HK" sz="2700" b="1" dirty="0" smtClean="0">
                <a:solidFill>
                  <a:schemeClr val="tx1"/>
                </a:solidFill>
                <a:latin typeface="Calibri" panose="020F0502020204030204" pitchFamily="34" charset="0"/>
                <a:ea typeface="標楷體" panose="03000509000000000000" pitchFamily="65" charset="-120"/>
              </a:rPr>
              <a:t>When</a:t>
            </a:r>
            <a:r>
              <a:rPr lang="en-US" altLang="zh-HK" sz="2700" dirty="0" smtClean="0">
                <a:solidFill>
                  <a:schemeClr val="tx1"/>
                </a:solidFill>
                <a:latin typeface="Calibri" panose="020F0502020204030204" pitchFamily="34" charset="0"/>
                <a:ea typeface="標楷體" panose="03000509000000000000" pitchFamily="65" charset="-120"/>
              </a:rPr>
              <a:t> to perform hand hygiene?</a:t>
            </a:r>
            <a:endParaRPr lang="zh-HK" altLang="en-US" sz="2700" dirty="0">
              <a:solidFill>
                <a:schemeClr val="tx1"/>
              </a:solidFill>
              <a:latin typeface="Calibri" panose="020F0502020204030204" pitchFamily="34" charset="0"/>
              <a:ea typeface="標楷體" panose="03000509000000000000" pitchFamily="65" charset="-120"/>
            </a:endParaRPr>
          </a:p>
        </p:txBody>
      </p:sp>
    </p:spTree>
    <p:extLst>
      <p:ext uri="{BB962C8B-B14F-4D97-AF65-F5344CB8AC3E}">
        <p14:creationId xmlns:p14="http://schemas.microsoft.com/office/powerpoint/2010/main" val="3607227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US" dirty="0"/>
          </a:p>
        </p:txBody>
      </p:sp>
      <p:sp>
        <p:nvSpPr>
          <p:cNvPr id="3" name="內容版面配置區 2"/>
          <p:cNvSpPr>
            <a:spLocks noGrp="1"/>
          </p:cNvSpPr>
          <p:nvPr>
            <p:ph idx="1"/>
          </p:nvPr>
        </p:nvSpPr>
        <p:spPr/>
        <p:txBody>
          <a:bodyPr/>
          <a:lstStyle/>
          <a:p>
            <a:endParaRPr lang="en-US" dirty="0"/>
          </a:p>
        </p:txBody>
      </p:sp>
      <p:grpSp>
        <p:nvGrpSpPr>
          <p:cNvPr id="10" name="群組 9"/>
          <p:cNvGrpSpPr/>
          <p:nvPr/>
        </p:nvGrpSpPr>
        <p:grpSpPr>
          <a:xfrm>
            <a:off x="262760" y="451946"/>
            <a:ext cx="8618479" cy="5703997"/>
            <a:chOff x="628651" y="250928"/>
            <a:chExt cx="8094935" cy="5926035"/>
          </a:xfrm>
        </p:grpSpPr>
        <p:pic>
          <p:nvPicPr>
            <p:cNvPr id="6" name="圖片 5"/>
            <p:cNvPicPr>
              <a:picLocks noChangeAspect="1"/>
            </p:cNvPicPr>
            <p:nvPr/>
          </p:nvPicPr>
          <p:blipFill rotWithShape="1">
            <a:blip r:embed="rId2"/>
            <a:srcRect l="3696" t="8767" r="4239"/>
            <a:stretch/>
          </p:blipFill>
          <p:spPr>
            <a:xfrm>
              <a:off x="628651" y="250928"/>
              <a:ext cx="8080485" cy="5926035"/>
            </a:xfrm>
            <a:prstGeom prst="rect">
              <a:avLst/>
            </a:prstGeom>
          </p:spPr>
        </p:pic>
        <p:sp>
          <p:nvSpPr>
            <p:cNvPr id="4" name="圓角矩形 3"/>
            <p:cNvSpPr/>
            <p:nvPr/>
          </p:nvSpPr>
          <p:spPr>
            <a:xfrm>
              <a:off x="2648608" y="961670"/>
              <a:ext cx="1755227" cy="2853585"/>
            </a:xfrm>
            <a:prstGeom prst="roundRect">
              <a:avLst/>
            </a:prstGeom>
            <a:solidFill>
              <a:srgbClr val="99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圓角矩形 4"/>
            <p:cNvSpPr/>
            <p:nvPr/>
          </p:nvSpPr>
          <p:spPr>
            <a:xfrm>
              <a:off x="2648607" y="4553715"/>
              <a:ext cx="1755227" cy="1121871"/>
            </a:xfrm>
            <a:prstGeom prst="roundRec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圓角矩形 6"/>
            <p:cNvSpPr/>
            <p:nvPr/>
          </p:nvSpPr>
          <p:spPr>
            <a:xfrm>
              <a:off x="4572000" y="961670"/>
              <a:ext cx="1387366" cy="1623875"/>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圓角矩形 7"/>
            <p:cNvSpPr/>
            <p:nvPr/>
          </p:nvSpPr>
          <p:spPr>
            <a:xfrm>
              <a:off x="6842234" y="961671"/>
              <a:ext cx="1881352" cy="415298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圓角矩形 8"/>
            <p:cNvSpPr/>
            <p:nvPr/>
          </p:nvSpPr>
          <p:spPr>
            <a:xfrm>
              <a:off x="4678395" y="2585545"/>
              <a:ext cx="1981858" cy="1968170"/>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1"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8</a:t>
            </a:fld>
            <a:endParaRPr lang="en-US" sz="1500" dirty="0">
              <a:solidFill>
                <a:srgbClr val="DE7E18">
                  <a:lumMod val="50000"/>
                </a:srgbClr>
              </a:solidFill>
              <a:latin typeface="Century Gothic" panose="020B0502020202020204"/>
            </a:endParaRPr>
          </a:p>
        </p:txBody>
      </p:sp>
    </p:spTree>
    <p:extLst>
      <p:ext uri="{BB962C8B-B14F-4D97-AF65-F5344CB8AC3E}">
        <p14:creationId xmlns:p14="http://schemas.microsoft.com/office/powerpoint/2010/main" val="43531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52016" t="10072" r="2420" b="5054"/>
          <a:stretch/>
        </p:blipFill>
        <p:spPr>
          <a:xfrm>
            <a:off x="151629" y="515006"/>
            <a:ext cx="8846798" cy="5707118"/>
          </a:xfrm>
          <a:prstGeom prst="rect">
            <a:avLst/>
          </a:prstGeom>
        </p:spPr>
      </p:pic>
      <p:sp>
        <p:nvSpPr>
          <p:cNvPr id="3" name="投影片編號版面配置區 3"/>
          <p:cNvSpPr txBox="1">
            <a:spLocks/>
          </p:cNvSpPr>
          <p:nvPr/>
        </p:nvSpPr>
        <p:spPr>
          <a:xfrm>
            <a:off x="8515350" y="6268173"/>
            <a:ext cx="438734" cy="273844"/>
          </a:xfrm>
          <a:prstGeom prst="rect">
            <a:avLst/>
          </a:prstGeom>
        </p:spPr>
        <p:txBody>
          <a:bodyPr vert="horz" lIns="68580" tIns="34290" rIns="68580" bIns="34290" rtlCol="0" anchor="ctr"/>
          <a:lstStyle>
            <a:defPPr>
              <a:defRPr lang="en-US"/>
            </a:defPPr>
            <a:lvl1pPr marL="0" algn="r" defTabSz="457200" rtl="0" eaLnBrk="1" latinLnBrk="0" hangingPunct="1">
              <a:defRPr sz="1000" kern="1200" baseline="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8B37D5FE-740C-46F5-801A-FA5477D9711F}" type="slidenum">
              <a:rPr lang="en-US" sz="1500">
                <a:solidFill>
                  <a:srgbClr val="DE7E18">
                    <a:lumMod val="50000"/>
                  </a:srgbClr>
                </a:solidFill>
                <a:latin typeface="Century Gothic" panose="020B0502020202020204"/>
              </a:rPr>
              <a:pPr>
                <a:defRPr/>
              </a:pPr>
              <a:t>9</a:t>
            </a:fld>
            <a:endParaRPr lang="en-US" sz="1500" dirty="0">
              <a:solidFill>
                <a:srgbClr val="DE7E18">
                  <a:lumMod val="50000"/>
                </a:srgbClr>
              </a:solidFill>
              <a:latin typeface="Century Gothic" panose="020B0502020202020204"/>
            </a:endParaRPr>
          </a:p>
        </p:txBody>
      </p:sp>
    </p:spTree>
    <p:extLst>
      <p:ext uri="{BB962C8B-B14F-4D97-AF65-F5344CB8AC3E}">
        <p14:creationId xmlns:p14="http://schemas.microsoft.com/office/powerpoint/2010/main" val="2755691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1791</TotalTime>
  <Words>1230</Words>
  <Application>Microsoft Office PowerPoint</Application>
  <PresentationFormat>如螢幕大小 (4:3)</PresentationFormat>
  <Paragraphs>242</Paragraphs>
  <Slides>34</Slides>
  <Notes>4</Notes>
  <HiddenSlides>0</HiddenSlides>
  <MMClips>3</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34</vt:i4>
      </vt:variant>
    </vt:vector>
  </HeadingPairs>
  <TitlesOfParts>
    <vt:vector size="42" baseType="lpstr">
      <vt:lpstr>新細明體</vt:lpstr>
      <vt:lpstr>標楷體</vt:lpstr>
      <vt:lpstr>Arial</vt:lpstr>
      <vt:lpstr>Calibri</vt:lpstr>
      <vt:lpstr>Calibri Light</vt:lpstr>
      <vt:lpstr>Century Gothic</vt:lpstr>
      <vt:lpstr>Wingdings</vt:lpstr>
      <vt:lpstr>Office 佈景主題</vt:lpstr>
      <vt:lpstr>I am a Healthy Kid</vt:lpstr>
      <vt:lpstr>PowerPoint 簡報</vt:lpstr>
      <vt:lpstr>PowerPoint 簡報</vt:lpstr>
      <vt:lpstr>Personal hygiene </vt:lpstr>
      <vt:lpstr>Centre for Health Protection “How to clean our hands properly” (Video)</vt:lpstr>
      <vt:lpstr> </vt:lpstr>
      <vt:lpstr>Hand hygiene</vt:lpstr>
      <vt:lpstr>PowerPoint 簡報</vt:lpstr>
      <vt:lpstr>PowerPoint 簡報</vt:lpstr>
      <vt:lpstr>PowerPoint 簡報</vt:lpstr>
      <vt:lpstr>PowerPoint 簡報</vt:lpstr>
      <vt:lpstr>PowerPoint 簡報</vt:lpstr>
      <vt:lpstr>PowerPoint 簡報</vt:lpstr>
      <vt:lpstr>PowerPoint 簡報</vt:lpstr>
      <vt:lpstr>Health Education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Other References</vt:lpstr>
      <vt:lpstr> Centre for Health Protection, Department of Health  “Information of Coronavirus Disease 2019”</vt:lpstr>
      <vt:lpstr>PowerPoint 簡報</vt:lpstr>
      <vt:lpstr>PowerPoint 簡報</vt:lpstr>
      <vt:lpstr>Wish you Good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幼稚園家長資訊 及親子活動建議</dc:title>
  <dc:creator>WONG, Wun-foon</dc:creator>
  <cp:lastModifiedBy>K&amp;P</cp:lastModifiedBy>
  <cp:revision>175</cp:revision>
  <cp:lastPrinted>2020-03-09T03:46:47Z</cp:lastPrinted>
  <dcterms:created xsi:type="dcterms:W3CDTF">2020-02-10T09:55:02Z</dcterms:created>
  <dcterms:modified xsi:type="dcterms:W3CDTF">2020-03-26T05:47:57Z</dcterms:modified>
</cp:coreProperties>
</file>